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Default Extension="docx" ContentType="application/vnd.openxmlformats-officedocument.wordprocessingml.document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  <p:sldMasterId id="2147483692" r:id="rId2"/>
    <p:sldMasterId id="2147483694" r:id="rId3"/>
    <p:sldMasterId id="2147483672" r:id="rId4"/>
    <p:sldMasterId id="2147483684" r:id="rId5"/>
  </p:sldMasterIdLst>
  <p:notesMasterIdLst>
    <p:notesMasterId r:id="rId40"/>
  </p:notesMasterIdLst>
  <p:handoutMasterIdLst>
    <p:handoutMasterId r:id="rId41"/>
  </p:handoutMasterIdLst>
  <p:sldIdLst>
    <p:sldId id="362" r:id="rId6"/>
    <p:sldId id="376" r:id="rId7"/>
    <p:sldId id="381" r:id="rId8"/>
    <p:sldId id="370" r:id="rId9"/>
    <p:sldId id="377" r:id="rId10"/>
    <p:sldId id="379" r:id="rId11"/>
    <p:sldId id="378" r:id="rId12"/>
    <p:sldId id="380" r:id="rId13"/>
    <p:sldId id="383" r:id="rId14"/>
    <p:sldId id="400" r:id="rId15"/>
    <p:sldId id="402" r:id="rId16"/>
    <p:sldId id="401" r:id="rId17"/>
    <p:sldId id="404" r:id="rId18"/>
    <p:sldId id="389" r:id="rId19"/>
    <p:sldId id="392" r:id="rId20"/>
    <p:sldId id="394" r:id="rId21"/>
    <p:sldId id="395" r:id="rId22"/>
    <p:sldId id="397" r:id="rId23"/>
    <p:sldId id="396" r:id="rId24"/>
    <p:sldId id="398" r:id="rId25"/>
    <p:sldId id="399" r:id="rId26"/>
    <p:sldId id="403" r:id="rId27"/>
    <p:sldId id="366" r:id="rId28"/>
    <p:sldId id="390" r:id="rId29"/>
    <p:sldId id="405" r:id="rId30"/>
    <p:sldId id="367" r:id="rId31"/>
    <p:sldId id="386" r:id="rId32"/>
    <p:sldId id="387" r:id="rId33"/>
    <p:sldId id="388" r:id="rId34"/>
    <p:sldId id="368" r:id="rId35"/>
    <p:sldId id="391" r:id="rId36"/>
    <p:sldId id="384" r:id="rId37"/>
    <p:sldId id="369" r:id="rId38"/>
    <p:sldId id="385" r:id="rId3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mel elaihar" initials="ae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99CC00"/>
    <a:srgbClr val="CC9900"/>
    <a:srgbClr val="008000"/>
    <a:srgbClr val="669900"/>
    <a:srgbClr val="006600"/>
    <a:srgbClr val="000000"/>
    <a:srgbClr val="CCCC00"/>
    <a:srgbClr val="009900"/>
    <a:srgbClr val="FF9900"/>
    <a:srgbClr val="FF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2C8C85-51F0-491E-9774-3900AFEF0FD7}" styleName="Style léger 2 - Accentuation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FECB4D8-DB02-4DC6-A0A2-4F2EBAE1DC90}" styleName="Style moyen 1 - Accentuation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88" autoAdjust="0"/>
    <p:restoredTop sz="94677" autoAdjust="0"/>
  </p:normalViewPr>
  <p:slideViewPr>
    <p:cSldViewPr>
      <p:cViewPr>
        <p:scale>
          <a:sx n="58" d="100"/>
          <a:sy n="58" d="100"/>
        </p:scale>
        <p:origin x="-1579" y="-149"/>
      </p:cViewPr>
      <p:guideLst>
        <p:guide orient="horz" pos="2160"/>
        <p:guide orient="horz" pos="2478"/>
        <p:guide pos="2880"/>
        <p:guide pos="431"/>
        <p:guide pos="532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9" d="100"/>
          <a:sy n="49" d="100"/>
        </p:scale>
        <p:origin x="-2731" y="-8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commentAuthors" Target="comment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Réalisé par ELÏHAR Amel</a:t>
            </a:r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9299269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Réalisé par ELÏHAR Amel</a:t>
            </a:r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5389837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Réalisé par ELÏHAR Amel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err="1" smtClean="0"/>
              <a:t>Réalisé</a:t>
            </a:r>
            <a:r>
              <a:rPr lang="en-US" smtClean="0"/>
              <a:t> par ELÏHAR Amel</a:t>
            </a:r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Réalisé par ELÏHAR Amel</a:t>
            </a:r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Réalisé par ELÏHAR Amel</a:t>
            </a:r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Réalisé par ELÏHAR Amel</a:t>
            </a:r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Réalisé par ELÏHAR Amel</a:t>
            </a:r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Réalisé par ELÏHAR Amel</a:t>
            </a:r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Réalisé par ELÏHAR Amel</a:t>
            </a:r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Réalisé par ELÏHAR Amel</a:t>
            </a:r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Réalisé par ELÏHAR Amel</a:t>
            </a:r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Réalisé par ELÏHAR Amel</a:t>
            </a:r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Réalisé par ELÏHAR Amel</a:t>
            </a:r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err="1" smtClean="0"/>
              <a:t>Réalisé</a:t>
            </a:r>
            <a:r>
              <a:rPr lang="en-US" dirty="0" smtClean="0"/>
              <a:t> par ELÏHAR </a:t>
            </a:r>
            <a:r>
              <a:rPr lang="en-US" dirty="0" err="1" smtClean="0"/>
              <a:t>Amel</a:t>
            </a:r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Réalisé par ELÏHAR Amel</a:t>
            </a:r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Réalisé par ELÏHAR Amel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915816" y="620688"/>
            <a:ext cx="5770984" cy="288032"/>
          </a:xfrm>
        </p:spPr>
        <p:txBody>
          <a:bodyPr anchor="ctr">
            <a:noAutofit/>
          </a:bodyPr>
          <a:lstStyle>
            <a:lvl1pPr marL="0" indent="0" algn="r">
              <a:buNone/>
              <a:defRPr sz="1600" cap="small" baseline="0">
                <a:solidFill>
                  <a:srgbClr val="1D263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Modifiez le style des sous-titres du masque</a:t>
            </a:r>
            <a:endParaRPr lang="en-US" dirty="0"/>
          </a:p>
        </p:txBody>
      </p:sp>
      <p:sp>
        <p:nvSpPr>
          <p:cNvPr id="7" name="Espace réservé du titre 1"/>
          <p:cNvSpPr>
            <a:spLocks noGrp="1"/>
          </p:cNvSpPr>
          <p:nvPr>
            <p:ph type="title"/>
          </p:nvPr>
        </p:nvSpPr>
        <p:spPr>
          <a:xfrm>
            <a:off x="2915816" y="3076"/>
            <a:ext cx="5770984" cy="61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3093141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lt1">
                  <a:tint val="40000"/>
                  <a:satMod val="350000"/>
                </a:schemeClr>
              </a:gs>
              <a:gs pos="40000">
                <a:schemeClr val="lt1">
                  <a:tint val="45000"/>
                  <a:shade val="99000"/>
                  <a:satMod val="350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none" anchor="ctr"/>
          <a:lstStyle/>
          <a:p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4277611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915816" y="620688"/>
            <a:ext cx="5770984" cy="288032"/>
          </a:xfrm>
        </p:spPr>
        <p:txBody>
          <a:bodyPr anchor="ctr">
            <a:noAutofit/>
          </a:bodyPr>
          <a:lstStyle>
            <a:lvl1pPr marL="0" indent="0" algn="r">
              <a:buNone/>
              <a:defRPr sz="1600" cap="small" baseline="0">
                <a:solidFill>
                  <a:srgbClr val="1D263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Modifiez le style des sous-titres du masque</a:t>
            </a:r>
            <a:endParaRPr lang="en-US" dirty="0"/>
          </a:p>
        </p:txBody>
      </p:sp>
      <p:sp>
        <p:nvSpPr>
          <p:cNvPr id="7" name="Espace réservé du titre 1"/>
          <p:cNvSpPr>
            <a:spLocks noGrp="1"/>
          </p:cNvSpPr>
          <p:nvPr>
            <p:ph type="title"/>
          </p:nvPr>
        </p:nvSpPr>
        <p:spPr>
          <a:xfrm>
            <a:off x="2915816" y="3076"/>
            <a:ext cx="5770984" cy="61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30421695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915816" y="620688"/>
            <a:ext cx="5770984" cy="288032"/>
          </a:xfrm>
        </p:spPr>
        <p:txBody>
          <a:bodyPr anchor="ctr">
            <a:noAutofit/>
          </a:bodyPr>
          <a:lstStyle>
            <a:lvl1pPr marL="0" indent="0" algn="r">
              <a:buNone/>
              <a:defRPr sz="1600" cap="small" baseline="0">
                <a:solidFill>
                  <a:srgbClr val="1D263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Modifiez le style des sous-titres du masque</a:t>
            </a:r>
            <a:endParaRPr lang="en-US" dirty="0"/>
          </a:p>
        </p:txBody>
      </p:sp>
      <p:sp>
        <p:nvSpPr>
          <p:cNvPr id="7" name="Espace réservé du titre 1"/>
          <p:cNvSpPr>
            <a:spLocks noGrp="1"/>
          </p:cNvSpPr>
          <p:nvPr>
            <p:ph type="title"/>
          </p:nvPr>
        </p:nvSpPr>
        <p:spPr>
          <a:xfrm>
            <a:off x="2915816" y="3076"/>
            <a:ext cx="5770984" cy="61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6621808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lt1">
                  <a:tint val="40000"/>
                  <a:satMod val="350000"/>
                </a:schemeClr>
              </a:gs>
              <a:gs pos="40000">
                <a:schemeClr val="lt1">
                  <a:tint val="45000"/>
                  <a:shade val="99000"/>
                  <a:satMod val="350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none" anchor="ctr"/>
          <a:lstStyle/>
          <a:p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427761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915816" y="620688"/>
            <a:ext cx="5770984" cy="288032"/>
          </a:xfrm>
        </p:spPr>
        <p:txBody>
          <a:bodyPr anchor="ctr">
            <a:noAutofit/>
          </a:bodyPr>
          <a:lstStyle>
            <a:lvl1pPr marL="0" indent="0" algn="r">
              <a:buNone/>
              <a:defRPr sz="1600" cap="small" baseline="0">
                <a:solidFill>
                  <a:srgbClr val="1D263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Modifiez le style des sous-titres du masque</a:t>
            </a:r>
            <a:endParaRPr lang="en-US" dirty="0"/>
          </a:p>
        </p:txBody>
      </p:sp>
      <p:sp>
        <p:nvSpPr>
          <p:cNvPr id="7" name="Espace réservé du titre 1"/>
          <p:cNvSpPr>
            <a:spLocks noGrp="1"/>
          </p:cNvSpPr>
          <p:nvPr>
            <p:ph type="title"/>
          </p:nvPr>
        </p:nvSpPr>
        <p:spPr>
          <a:xfrm>
            <a:off x="2915816" y="3076"/>
            <a:ext cx="5770984" cy="61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3846223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F6566F7-1EC5-4FB1-A740-87AC59F60FA5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EA93299-72C2-404A-89A3-862F9A4C006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97005428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F6566F7-1EC5-4FB1-A740-87AC59F60FA5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EA93299-72C2-404A-89A3-862F9A4C006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1596047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F6566F7-1EC5-4FB1-A740-87AC59F60FA5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EA93299-72C2-404A-89A3-862F9A4C006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0060280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F6566F7-1EC5-4FB1-A740-87AC59F60FA5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EA93299-72C2-404A-89A3-862F9A4C006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10173356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F6566F7-1EC5-4FB1-A740-87AC59F60FA5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EA93299-72C2-404A-89A3-862F9A4C006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84982263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F6566F7-1EC5-4FB1-A740-87AC59F60FA5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EA93299-72C2-404A-89A3-862F9A4C006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68427010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F6566F7-1EC5-4FB1-A740-87AC59F60FA5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EA93299-72C2-404A-89A3-862F9A4C006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57890605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F6566F7-1EC5-4FB1-A740-87AC59F60FA5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EA93299-72C2-404A-89A3-862F9A4C006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57998188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F6566F7-1EC5-4FB1-A740-87AC59F60FA5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EA93299-72C2-404A-89A3-862F9A4C006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76505466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F6566F7-1EC5-4FB1-A740-87AC59F60FA5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EA93299-72C2-404A-89A3-862F9A4C006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0893539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A1CE-C640-4CE1-8D0A-EAE11EE282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786E5-36B4-4750-9BD9-353AA4FBC16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9792933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lt1">
                  <a:tint val="40000"/>
                  <a:satMod val="350000"/>
                </a:schemeClr>
              </a:gs>
              <a:gs pos="40000">
                <a:schemeClr val="lt1">
                  <a:tint val="45000"/>
                  <a:shade val="99000"/>
                  <a:satMod val="350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none" anchor="ctr"/>
          <a:lstStyle/>
          <a:p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427761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mapeet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reativecommons.org/licenses/by-nd/3.0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www.mapeet.com/" TargetMode="External"/><Relationship Id="rId4" Type="http://schemas.openxmlformats.org/officeDocument/2006/relationships/hyperlink" Target="http://creativecommons.org/licenses/by-nd/3.0/" TargetMode="Externa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.png"/><Relationship Id="rId5" Type="http://schemas.openxmlformats.org/officeDocument/2006/relationships/hyperlink" Target="http://www.mapeet.com/" TargetMode="External"/><Relationship Id="rId4" Type="http://schemas.openxmlformats.org/officeDocument/2006/relationships/hyperlink" Target="http://creativecommons.org/licenses/by-nd/3.0/" TargetMode="Externa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hyperlink" Target="http://creativecommons.org/licenses/by-nd/3.0/" TargetMode="Externa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hyperlink" Target="http://www.mapeet.com/" TargetMode="Externa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908720"/>
            <a:ext cx="9144000" cy="5688632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rgbClr val="1D26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20688"/>
            <a:ext cx="9144000" cy="288032"/>
          </a:xfrm>
          <a:prstGeom prst="rect">
            <a:avLst/>
          </a:prstGeom>
          <a:solidFill>
            <a:srgbClr val="9EB3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2" name="Connecteur droit 11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  <a:ln>
            <a:solidFill>
              <a:srgbClr val="CBDB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915816" y="3076"/>
            <a:ext cx="5770984" cy="61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  <a:solidFill>
            <a:srgbClr val="1D26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4" name="Picture 6" descr="C:\Users\Utilisateur\Documents\Perso\sho8\logo v3.pn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36" y="188640"/>
            <a:ext cx="2659064" cy="9802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 userDrawn="1"/>
        </p:nvSpPr>
        <p:spPr>
          <a:xfrm>
            <a:off x="6012160" y="6597352"/>
            <a:ext cx="310939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/>
            <a:r>
              <a:rPr lang="en-US" sz="900" b="0" i="0" kern="1200" dirty="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This work is licensed under a </a:t>
            </a:r>
            <a:r>
              <a:rPr lang="en-US" sz="900" b="0" i="0" u="none" strike="noStrike" kern="1200" dirty="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Creative Commons Attribution</a:t>
            </a:r>
            <a:endParaRPr lang="en-US" sz="900" b="0" i="0" kern="120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 userDrawn="1"/>
        </p:nvSpPr>
        <p:spPr>
          <a:xfrm rot="5400000">
            <a:off x="8473620" y="5799923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  <p:sp>
        <p:nvSpPr>
          <p:cNvPr id="16" name="Rectangle 15">
            <a:hlinkClick r:id="rId7"/>
          </p:cNvPr>
          <p:cNvSpPr/>
          <p:nvPr userDrawn="1"/>
        </p:nvSpPr>
        <p:spPr>
          <a:xfrm>
            <a:off x="0" y="6597352"/>
            <a:ext cx="310939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base"/>
            <a:r>
              <a:rPr lang="en-US" sz="900" b="0" i="0" kern="1200" dirty="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 Copyright Showeet.com</a:t>
            </a:r>
          </a:p>
        </p:txBody>
      </p:sp>
    </p:spTree>
    <p:extLst>
      <p:ext uri="{BB962C8B-B14F-4D97-AF65-F5344CB8AC3E}">
        <p14:creationId xmlns="" xmlns:p14="http://schemas.microsoft.com/office/powerpoint/2010/main" val="3557685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7" r:id="rId2"/>
    <p:sldLayoutId id="2147483698" r:id="rId3"/>
  </p:sldLayoutIdLst>
  <p:transition/>
  <p:txStyles>
    <p:titleStyle>
      <a:lvl1pPr algn="r" defTabSz="914400" rtl="0" eaLnBrk="1" latinLnBrk="0" hangingPunct="1">
        <a:spcBef>
          <a:spcPct val="0"/>
        </a:spcBef>
        <a:buNone/>
        <a:defRPr sz="2000" b="1" kern="1200" cap="small" normalizeH="0" baseline="0">
          <a:solidFill>
            <a:schemeClr val="bg1"/>
          </a:solidFill>
          <a:latin typeface="Verdana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908720"/>
            <a:ext cx="9144000" cy="5688632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rgbClr val="1D26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20688"/>
            <a:ext cx="9144000" cy="288032"/>
          </a:xfrm>
          <a:prstGeom prst="rect">
            <a:avLst/>
          </a:prstGeom>
          <a:solidFill>
            <a:srgbClr val="9EB3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2" name="Connecteur droit 11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  <a:ln>
            <a:solidFill>
              <a:srgbClr val="CBDB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915816" y="3076"/>
            <a:ext cx="5770984" cy="61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  <a:solidFill>
            <a:srgbClr val="1D26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4" name="Picture 6" descr="C:\Users\Utilisateur\Documents\Perso\sho8\logo v3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36" y="188640"/>
            <a:ext cx="2659064" cy="9802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 userDrawn="1"/>
        </p:nvSpPr>
        <p:spPr>
          <a:xfrm>
            <a:off x="6012160" y="6597352"/>
            <a:ext cx="310939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/>
            <a:r>
              <a:rPr lang="en-US" sz="900" b="0" i="0" kern="1200" dirty="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This work is licensed under a </a:t>
            </a:r>
            <a:r>
              <a:rPr lang="en-US" sz="900" b="0" i="0" u="none" strike="noStrike" kern="1200" dirty="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Creative Commons Attribution</a:t>
            </a:r>
            <a:endParaRPr lang="en-US" sz="900" b="0" i="0" kern="120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 userDrawn="1"/>
        </p:nvSpPr>
        <p:spPr>
          <a:xfrm rot="5400000">
            <a:off x="8473620" y="5799923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  <p:sp>
        <p:nvSpPr>
          <p:cNvPr id="16" name="Rectangle 15">
            <a:hlinkClick r:id="rId5"/>
          </p:cNvPr>
          <p:cNvSpPr/>
          <p:nvPr userDrawn="1"/>
        </p:nvSpPr>
        <p:spPr>
          <a:xfrm>
            <a:off x="0" y="6597352"/>
            <a:ext cx="310939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base"/>
            <a:r>
              <a:rPr lang="en-US" sz="900" b="0" i="0" kern="1200" dirty="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 Copyright Showeet.com</a:t>
            </a:r>
          </a:p>
        </p:txBody>
      </p:sp>
    </p:spTree>
    <p:extLst>
      <p:ext uri="{BB962C8B-B14F-4D97-AF65-F5344CB8AC3E}">
        <p14:creationId xmlns="" xmlns:p14="http://schemas.microsoft.com/office/powerpoint/2010/main" val="3551489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ransition/>
  <p:txStyles>
    <p:titleStyle>
      <a:lvl1pPr algn="r" defTabSz="914400" rtl="0" eaLnBrk="1" latinLnBrk="0" hangingPunct="1">
        <a:spcBef>
          <a:spcPct val="0"/>
        </a:spcBef>
        <a:buNone/>
        <a:defRPr sz="2000" b="1" kern="1200" cap="small" normalizeH="0" baseline="0">
          <a:solidFill>
            <a:schemeClr val="bg1"/>
          </a:solidFill>
          <a:latin typeface="Verdana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e 16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9144000" cy="6858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0"/>
              <a:ext cx="9144000" cy="62068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0" y="620688"/>
              <a:ext cx="9144000" cy="28803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1" name="Connecteur droit 20"/>
            <p:cNvCxnSpPr/>
            <p:nvPr/>
          </p:nvCxnSpPr>
          <p:spPr>
            <a:xfrm>
              <a:off x="0" y="620688"/>
              <a:ext cx="9144000" cy="0"/>
            </a:xfrm>
            <a:prstGeom prst="line">
              <a:avLst/>
            </a:pr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>
            <a:xfrm>
              <a:off x="0" y="6597352"/>
              <a:ext cx="9144000" cy="26064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6012160" y="6597352"/>
              <a:ext cx="3109392" cy="2308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base"/>
              <a:r>
                <a:rPr lang="en-US" sz="900" b="0" i="0" kern="1200" dirty="0" smtClean="0">
                  <a:solidFill>
                    <a:schemeClr val="bg1"/>
                  </a:solidFill>
                  <a:effectLst/>
                  <a:latin typeface="+mn-lt"/>
                  <a:ea typeface="+mn-ea"/>
                  <a:cs typeface="+mn-cs"/>
                </a:rPr>
                <a:t>This work is licensed under a </a:t>
              </a:r>
              <a:r>
                <a:rPr lang="en-US" sz="900" b="0" i="0" u="none" strike="noStrike" kern="1200" dirty="0" smtClean="0">
                  <a:solidFill>
                    <a:schemeClr val="bg1"/>
                  </a:solidFill>
                  <a:effectLst/>
                  <a:latin typeface="+mn-lt"/>
                  <a:ea typeface="+mn-ea"/>
                  <a:cs typeface="+mn-cs"/>
                  <a:hlinkClick r:id="rId4"/>
                </a:rPr>
                <a:t>Creative Commons Attribution</a:t>
              </a:r>
              <a:endParaRPr lang="en-US" sz="900" b="0" i="0" kern="1200" dirty="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Rectangle 23">
              <a:hlinkClick r:id="rId5"/>
            </p:cNvPr>
            <p:cNvSpPr/>
            <p:nvPr/>
          </p:nvSpPr>
          <p:spPr>
            <a:xfrm>
              <a:off x="0" y="6597352"/>
              <a:ext cx="3109392" cy="2308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 fontAlgn="base"/>
              <a:r>
                <a:rPr lang="en-US" sz="900" b="0" i="0" kern="1200" dirty="0" smtClean="0">
                  <a:solidFill>
                    <a:schemeClr val="bg1"/>
                  </a:solidFill>
                  <a:effectLst/>
                  <a:latin typeface="+mn-lt"/>
                  <a:ea typeface="+mn-ea"/>
                  <a:cs typeface="+mn-cs"/>
                </a:rPr>
                <a:t>© Copyright Showeet.com</a:t>
              </a:r>
            </a:p>
          </p:txBody>
        </p:sp>
      </p:grp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915816" y="3076"/>
            <a:ext cx="5770984" cy="61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pic>
        <p:nvPicPr>
          <p:cNvPr id="14" name="Picture 6" descr="C:\Users\Utilisateur\Documents\Perso\sho8\logo v3.png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36" y="188640"/>
            <a:ext cx="2659064" cy="9802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 userDrawn="1"/>
        </p:nvSpPr>
        <p:spPr>
          <a:xfrm rot="5400000">
            <a:off x="8473620" y="5799923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="" xmlns:p14="http://schemas.microsoft.com/office/powerpoint/2010/main" val="944875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9" r:id="rId2"/>
  </p:sldLayoutIdLst>
  <p:transition/>
  <p:txStyles>
    <p:titleStyle>
      <a:lvl1pPr algn="r" defTabSz="914400" rtl="0" eaLnBrk="1" latinLnBrk="0" hangingPunct="1">
        <a:spcBef>
          <a:spcPct val="0"/>
        </a:spcBef>
        <a:buNone/>
        <a:defRPr sz="2000" b="1" kern="1200" cap="small" normalizeH="0" baseline="0">
          <a:solidFill>
            <a:schemeClr val="bg1"/>
          </a:solidFill>
          <a:latin typeface="Verdana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rgbClr val="1D26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20688"/>
            <a:ext cx="9144000" cy="288032"/>
          </a:xfrm>
          <a:prstGeom prst="rect">
            <a:avLst/>
          </a:prstGeom>
          <a:solidFill>
            <a:srgbClr val="9EB3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Connecteur droit 11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  <a:ln>
            <a:solidFill>
              <a:srgbClr val="CBDB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915816" y="3076"/>
            <a:ext cx="5770984" cy="61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  <a:solidFill>
            <a:srgbClr val="1D26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6012160" y="6597352"/>
            <a:ext cx="310939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/>
            <a:r>
              <a:rPr lang="en-US" sz="900" b="0" i="0" kern="1200" dirty="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This work is licensed under a </a:t>
            </a:r>
            <a:r>
              <a:rPr lang="en-US" sz="900" b="0" i="0" u="none" strike="noStrike" kern="1200" dirty="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  <a:hlinkClick r:id="rId13"/>
              </a:rPr>
              <a:t>Creative Commons Attribution</a:t>
            </a:r>
            <a:endParaRPr lang="en-US" sz="900" b="0" i="0" kern="120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 userDrawn="1"/>
        </p:nvSpPr>
        <p:spPr>
          <a:xfrm rot="5400000">
            <a:off x="8473620" y="5799923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  <p:sp>
        <p:nvSpPr>
          <p:cNvPr id="15" name="Rectangle 14">
            <a:hlinkClick r:id="rId14"/>
          </p:cNvPr>
          <p:cNvSpPr/>
          <p:nvPr userDrawn="1"/>
        </p:nvSpPr>
        <p:spPr>
          <a:xfrm>
            <a:off x="0" y="6597352"/>
            <a:ext cx="310939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base"/>
            <a:r>
              <a:rPr lang="en-US" sz="900" b="0" i="0" kern="1200" dirty="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 Copyright Showeet.com</a:t>
            </a:r>
          </a:p>
        </p:txBody>
      </p:sp>
      <p:pic>
        <p:nvPicPr>
          <p:cNvPr id="11" name="Picture 6" descr="C:\Users\Utilisateur\Documents\Perso\sho8\logo v3.pn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36" y="188640"/>
            <a:ext cx="2659064" cy="9802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09618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xStyles>
    <p:titleStyle>
      <a:lvl1pPr algn="r" defTabSz="914400" rtl="0" eaLnBrk="1" latinLnBrk="0" hangingPunct="1">
        <a:spcBef>
          <a:spcPct val="0"/>
        </a:spcBef>
        <a:buNone/>
        <a:defRPr sz="2000" b="1" kern="1200" cap="small" normalizeH="0" baseline="0">
          <a:solidFill>
            <a:schemeClr val="bg1"/>
          </a:solidFill>
          <a:latin typeface="Verdana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FA1CE-C640-4CE1-8D0A-EAE11EE282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Footer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786E5-36B4-4750-9BD9-353AA4FBC16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 rot="5400000">
            <a:off x="8473620" y="5799923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="" xmlns:p14="http://schemas.microsoft.com/office/powerpoint/2010/main" val="75492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96" r:id="rId2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sndl.cerist.dz/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mailto:csndl@mail.cerist.dz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cerist.dz/" TargetMode="Externa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1.png"/><Relationship Id="rId7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40.png"/><Relationship Id="rId7" Type="http://schemas.openxmlformats.org/officeDocument/2006/relationships/image" Target="../media/image4.png"/><Relationship Id="rId12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png"/><Relationship Id="rId11" Type="http://schemas.openxmlformats.org/officeDocument/2006/relationships/image" Target="../media/image47.png"/><Relationship Id="rId5" Type="http://schemas.openxmlformats.org/officeDocument/2006/relationships/image" Target="../media/image42.png"/><Relationship Id="rId10" Type="http://schemas.openxmlformats.org/officeDocument/2006/relationships/image" Target="../media/image46.png"/><Relationship Id="rId4" Type="http://schemas.openxmlformats.org/officeDocument/2006/relationships/image" Target="../media/image41.png"/><Relationship Id="rId9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png"/><Relationship Id="rId11" Type="http://schemas.openxmlformats.org/officeDocument/2006/relationships/image" Target="../media/image46.png"/><Relationship Id="rId5" Type="http://schemas.openxmlformats.org/officeDocument/2006/relationships/image" Target="../media/image50.png"/><Relationship Id="rId10" Type="http://schemas.openxmlformats.org/officeDocument/2006/relationships/image" Target="../media/image45.png"/><Relationship Id="rId4" Type="http://schemas.openxmlformats.org/officeDocument/2006/relationships/image" Target="../media/image49.png"/><Relationship Id="rId9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11" Type="http://schemas.openxmlformats.org/officeDocument/2006/relationships/image" Target="../media/image44.jpeg"/><Relationship Id="rId5" Type="http://schemas.openxmlformats.org/officeDocument/2006/relationships/image" Target="../media/image2.png"/><Relationship Id="rId10" Type="http://schemas.openxmlformats.org/officeDocument/2006/relationships/image" Target="../media/image57.png"/><Relationship Id="rId4" Type="http://schemas.openxmlformats.org/officeDocument/2006/relationships/package" Target="../embeddings/Document_Microsoft_Office_Word1.docx"/><Relationship Id="rId9" Type="http://schemas.openxmlformats.org/officeDocument/2006/relationships/image" Target="../media/image5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59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57.png"/><Relationship Id="rId4" Type="http://schemas.openxmlformats.org/officeDocument/2006/relationships/image" Target="../media/image60.png"/><Relationship Id="rId9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8.png"/><Relationship Id="rId7" Type="http://schemas.openxmlformats.org/officeDocument/2006/relationships/image" Target="../media/image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10" Type="http://schemas.openxmlformats.org/officeDocument/2006/relationships/hyperlink" Target="http://gdt.oqlf.gouv.qc.ca/index.aspx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65.pn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11" Type="http://schemas.openxmlformats.org/officeDocument/2006/relationships/hyperlink" Target="http://www.google.dz/url?sa=t&amp;rct=j&amp;q=&amp;esrc=s&amp;source=web&amp;cd=2&amp;sqi=2&amp;ved=0CC0QFjAB&amp;url=http://fr.wikipedia.org/wiki/Digital_Object_Identifier&amp;ei=gydVU_nNIOKu0QWctIHQDA&amp;usg=AFQjCNHXdXuNFA2lh8bbtbzPAY57OkXFDg&amp;bvm=bv.65058239,d.ZWU&amp;cad=rja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5.png"/><Relationship Id="rId4" Type="http://schemas.openxmlformats.org/officeDocument/2006/relationships/image" Target="../media/image66.png"/><Relationship Id="rId9" Type="http://schemas.openxmlformats.org/officeDocument/2006/relationships/image" Target="../media/image5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Relationship Id="rId9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image" Target="../media/image75.png"/><Relationship Id="rId9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8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package" Target="../embeddings/Document_Microsoft_Office_Word2.docx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4.png"/><Relationship Id="rId5" Type="http://schemas.openxmlformats.org/officeDocument/2006/relationships/package" Target="../embeddings/Document_Microsoft_Office_Word3.docx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86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0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dz/maps/place/Centre+de+Recherche+sur+l'Information+Scientifique+et+Technique/@36.759313,3.004125,17z/data=!3m1!4b1!4m2!3m1!1s0x0:0xd3989c39f305dfb3" TargetMode="External"/><Relationship Id="rId3" Type="http://schemas.openxmlformats.org/officeDocument/2006/relationships/image" Target="../media/image90.png"/><Relationship Id="rId7" Type="http://schemas.openxmlformats.org/officeDocument/2006/relationships/hyperlink" Target="mailto:csndl@mail.cerist.dz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hyperlink" Target="mailto:sndl@mail.cerist.dz" TargetMode="External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ndl.cerist.dz/flux.xml" TargetMode="External"/><Relationship Id="rId13" Type="http://schemas.openxmlformats.org/officeDocument/2006/relationships/image" Target="../media/image100.png"/><Relationship Id="rId3" Type="http://schemas.openxmlformats.org/officeDocument/2006/relationships/image" Target="../media/image93.png"/><Relationship Id="rId7" Type="http://schemas.openxmlformats.org/officeDocument/2006/relationships/image" Target="../media/image95.png"/><Relationship Id="rId12" Type="http://schemas.openxmlformats.org/officeDocument/2006/relationships/image" Target="../media/image99.png"/><Relationship Id="rId2" Type="http://schemas.openxmlformats.org/officeDocument/2006/relationships/hyperlink" Target="https://www.facebook.com/sndl.dz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sndl.cerist.dz/index.php" TargetMode="External"/><Relationship Id="rId11" Type="http://schemas.openxmlformats.org/officeDocument/2006/relationships/image" Target="../media/image98.png"/><Relationship Id="rId5" Type="http://schemas.openxmlformats.org/officeDocument/2006/relationships/image" Target="../media/image94.png"/><Relationship Id="rId10" Type="http://schemas.openxmlformats.org/officeDocument/2006/relationships/image" Target="../media/image97.png"/><Relationship Id="rId4" Type="http://schemas.openxmlformats.org/officeDocument/2006/relationships/hyperlink" Target="https://twitter.com/sndldz" TargetMode="External"/><Relationship Id="rId9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15"/>
          <p:cNvSpPr/>
          <p:nvPr/>
        </p:nvSpPr>
        <p:spPr bwMode="auto">
          <a:xfrm rot="20221785">
            <a:off x="1885253" y="708310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CC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veille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7" name="Ellipse 15"/>
          <p:cNvSpPr/>
          <p:nvPr/>
        </p:nvSpPr>
        <p:spPr bwMode="ltGray">
          <a:xfrm rot="21369775">
            <a:off x="2556000" y="558000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CCCC00"/>
          </a:solidFill>
          <a:ln w="9525" cap="flat" cmpd="sng" algn="ctr">
            <a:solidFill>
              <a:srgbClr val="CCCC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Aide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8" name="Ellipse 15"/>
          <p:cNvSpPr/>
          <p:nvPr/>
        </p:nvSpPr>
        <p:spPr bwMode="auto">
          <a:xfrm rot="900000">
            <a:off x="3228145" y="610905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99CC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Actualités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9" name="Ellipse 15"/>
          <p:cNvSpPr/>
          <p:nvPr/>
        </p:nvSpPr>
        <p:spPr bwMode="auto">
          <a:xfrm rot="2049663">
            <a:off x="3888404" y="905326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Formation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0" name="Ellipse 15"/>
          <p:cNvSpPr/>
          <p:nvPr/>
        </p:nvSpPr>
        <p:spPr bwMode="auto">
          <a:xfrm rot="3205374">
            <a:off x="4356000" y="1404000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9900"/>
          </a:solidFill>
          <a:ln w="9525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Recherche</a:t>
            </a: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1" name="Ellipse 15"/>
          <p:cNvSpPr/>
          <p:nvPr/>
        </p:nvSpPr>
        <p:spPr bwMode="auto">
          <a:xfrm rot="4324466">
            <a:off x="4702049" y="2015612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8000"/>
          </a:solidFill>
          <a:ln w="9525" cap="flat" cmpd="sng" algn="ctr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Connexion</a:t>
            </a:r>
          </a:p>
        </p:txBody>
      </p:sp>
      <p:sp>
        <p:nvSpPr>
          <p:cNvPr id="12" name="Ellipse 15"/>
          <p:cNvSpPr/>
          <p:nvPr/>
        </p:nvSpPr>
        <p:spPr bwMode="auto">
          <a:xfrm rot="5400000">
            <a:off x="4826012" y="2674922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Tutoriel SNDL</a:t>
            </a:r>
          </a:p>
        </p:txBody>
      </p:sp>
      <p:sp>
        <p:nvSpPr>
          <p:cNvPr id="13" name="Ellipse 12"/>
          <p:cNvSpPr/>
          <p:nvPr/>
        </p:nvSpPr>
        <p:spPr bwMode="auto">
          <a:xfrm>
            <a:off x="2987824" y="5064711"/>
            <a:ext cx="594000" cy="59400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80000">
                <a:schemeClr val="bg1">
                  <a:lumMod val="95000"/>
                </a:schemeClr>
              </a:gs>
              <a:gs pos="100000">
                <a:schemeClr val="bg1"/>
              </a:gs>
            </a:gsLst>
          </a:gradFill>
          <a:ln>
            <a:noFill/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z="1400" b="1">
              <a:solidFill>
                <a:schemeClr val="tx1"/>
              </a:solidFill>
              <a:latin typeface="Lucida Sans Unicode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solidFill>
            <a:srgbClr val="CC99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arial"/>
              </a:rPr>
              <a:t> </a:t>
            </a:r>
            <a:r>
              <a:rPr lang="fr-FR" sz="1600" dirty="0" smtClean="0">
                <a:solidFill>
                  <a:schemeClr val="bg1"/>
                </a:solidFill>
                <a:latin typeface="arial"/>
              </a:rPr>
              <a:t>République Algérienne Démocratique et Populaire</a:t>
            </a:r>
            <a:endParaRPr lang="fr-FR" sz="1600" dirty="0" smtClean="0">
              <a:solidFill>
                <a:schemeClr val="bg1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0" y="6237312"/>
            <a:ext cx="9144000" cy="738664"/>
          </a:xfrm>
          <a:prstGeom prst="rect">
            <a:avLst/>
          </a:prstGeom>
          <a:solidFill>
            <a:srgbClr val="008000"/>
          </a:solidFill>
        </p:spPr>
        <p:txBody>
          <a:bodyPr wrap="square" rtlCol="0">
            <a:spAutoFit/>
          </a:bodyPr>
          <a:lstStyle/>
          <a:p>
            <a:endParaRPr lang="fr-FR" sz="1400" b="1" dirty="0" smtClean="0">
              <a:solidFill>
                <a:schemeClr val="bg1"/>
              </a:solidFill>
            </a:endParaRPr>
          </a:p>
          <a:p>
            <a:endParaRPr lang="fr-FR" sz="1400" b="1" dirty="0" smtClean="0">
              <a:solidFill>
                <a:schemeClr val="bg1"/>
              </a:solidFill>
            </a:endParaRPr>
          </a:p>
          <a:p>
            <a:endParaRPr lang="fr-FR" sz="1400" b="1" dirty="0" smtClean="0">
              <a:solidFill>
                <a:schemeClr val="bg1"/>
              </a:solidFill>
            </a:endParaRPr>
          </a:p>
        </p:txBody>
      </p:sp>
      <p:cxnSp>
        <p:nvCxnSpPr>
          <p:cNvPr id="17" name="Connecteur droit 16"/>
          <p:cNvCxnSpPr/>
          <p:nvPr/>
        </p:nvCxnSpPr>
        <p:spPr>
          <a:xfrm>
            <a:off x="3131840" y="6381328"/>
            <a:ext cx="0" cy="332656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18"/>
          <p:cNvCxnSpPr/>
          <p:nvPr/>
        </p:nvCxnSpPr>
        <p:spPr>
          <a:xfrm>
            <a:off x="6156176" y="6381328"/>
            <a:ext cx="0" cy="332656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oneTexte 19"/>
          <p:cNvSpPr txBox="1"/>
          <p:nvPr/>
        </p:nvSpPr>
        <p:spPr>
          <a:xfrm>
            <a:off x="3131840" y="6334780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prstClr val="white"/>
                </a:solidFill>
              </a:rPr>
              <a:t>Centre de Recherche sur l’Information </a:t>
            </a:r>
          </a:p>
          <a:p>
            <a:pPr algn="ctr"/>
            <a:r>
              <a:rPr lang="fr-FR" sz="1400" dirty="0" smtClean="0">
                <a:solidFill>
                  <a:prstClr val="white"/>
                </a:solidFill>
              </a:rPr>
              <a:t>Scientifique et Technique- CERIST</a:t>
            </a:r>
          </a:p>
        </p:txBody>
      </p:sp>
      <p:sp>
        <p:nvSpPr>
          <p:cNvPr id="21" name="Rectangle 20"/>
          <p:cNvSpPr/>
          <p:nvPr/>
        </p:nvSpPr>
        <p:spPr>
          <a:xfrm>
            <a:off x="-180528" y="6334780"/>
            <a:ext cx="33488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400" dirty="0" smtClean="0">
                <a:solidFill>
                  <a:prstClr val="white"/>
                </a:solidFill>
              </a:rPr>
              <a:t>Ministère de l’Enseignement  Supérieur </a:t>
            </a:r>
          </a:p>
          <a:p>
            <a:pPr lvl="0" algn="ctr"/>
            <a:r>
              <a:rPr lang="fr-FR" sz="1400" dirty="0" smtClean="0">
                <a:solidFill>
                  <a:prstClr val="white"/>
                </a:solidFill>
              </a:rPr>
              <a:t>et de la Recherche Scientifique-MESRS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6156176" y="6334780"/>
            <a:ext cx="2987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prstClr val="white"/>
                </a:solidFill>
              </a:rPr>
              <a:t>Système Nationale  de Documentation en Ligne- SNDL </a:t>
            </a:r>
            <a:r>
              <a:rPr lang="fr-FR" sz="1400" dirty="0" smtClean="0">
                <a:solidFill>
                  <a:prstClr val="white"/>
                </a:solidFill>
                <a:sym typeface="Symbol"/>
              </a:rPr>
              <a:t></a:t>
            </a:r>
            <a:r>
              <a:rPr lang="fr-FR" sz="1400" dirty="0" smtClean="0">
                <a:solidFill>
                  <a:prstClr val="white"/>
                </a:solidFill>
              </a:rPr>
              <a:t> 2014</a:t>
            </a:r>
          </a:p>
        </p:txBody>
      </p:sp>
    </p:spTree>
    <p:extLst>
      <p:ext uri="{BB962C8B-B14F-4D97-AF65-F5344CB8AC3E}">
        <p14:creationId xmlns="" xmlns:p14="http://schemas.microsoft.com/office/powerpoint/2010/main" val="10316507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067944" y="476672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2400" i="1" dirty="0" smtClean="0">
                <a:solidFill>
                  <a:srgbClr val="0070C0"/>
                </a:solidFill>
              </a:rPr>
              <a:t>Instructions d’utilisation de ce Tutoriel </a:t>
            </a:r>
            <a:endParaRPr lang="fr-FR" sz="2400" i="1" dirty="0">
              <a:solidFill>
                <a:srgbClr val="0070C0"/>
              </a:solidFill>
            </a:endParaRPr>
          </a:p>
        </p:txBody>
      </p:sp>
      <p:pic>
        <p:nvPicPr>
          <p:cNvPr id="4" name="Image 3" descr="point_interrogati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700808"/>
            <a:ext cx="150814" cy="142876"/>
          </a:xfrm>
          <a:prstGeom prst="rect">
            <a:avLst/>
          </a:prstGeom>
        </p:spPr>
      </p:pic>
      <p:pic>
        <p:nvPicPr>
          <p:cNvPr id="5" name="Image 4" descr="warning-3-512.ico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2132856"/>
            <a:ext cx="164770" cy="164770"/>
          </a:xfrm>
          <a:prstGeom prst="rect">
            <a:avLst/>
          </a:prstGeom>
        </p:spPr>
      </p:pic>
      <p:pic>
        <p:nvPicPr>
          <p:cNvPr id="6" name="Image 5" descr="info-5-128.ico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1268760"/>
            <a:ext cx="142876" cy="142876"/>
          </a:xfrm>
          <a:prstGeom prst="rect">
            <a:avLst/>
          </a:prstGeom>
        </p:spPr>
      </p:pic>
      <p:pic>
        <p:nvPicPr>
          <p:cNvPr id="7" name="Image 6" descr="solutions-multi-size.ico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310868">
            <a:off x="4491589" y="2412483"/>
            <a:ext cx="428628" cy="428628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4932040" y="1196752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Suite d’une action.</a:t>
            </a:r>
            <a:endParaRPr lang="fr-FR" sz="1400" dirty="0"/>
          </a:p>
        </p:txBody>
      </p:sp>
      <p:sp>
        <p:nvSpPr>
          <p:cNvPr id="9" name="ZoneTexte 8"/>
          <p:cNvSpPr txBox="1"/>
          <p:nvPr/>
        </p:nvSpPr>
        <p:spPr>
          <a:xfrm>
            <a:off x="4967536" y="1628800"/>
            <a:ext cx="41764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Explication d’un exemple, information supplémentaire.</a:t>
            </a:r>
            <a:endParaRPr lang="fr-FR" sz="1400" dirty="0"/>
          </a:p>
        </p:txBody>
      </p:sp>
      <p:sp>
        <p:nvSpPr>
          <p:cNvPr id="10" name="ZoneTexte 9"/>
          <p:cNvSpPr txBox="1"/>
          <p:nvPr/>
        </p:nvSpPr>
        <p:spPr>
          <a:xfrm>
            <a:off x="4932040" y="206084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400" dirty="0" smtClean="0"/>
              <a:t>Avertissement.</a:t>
            </a:r>
            <a:endParaRPr lang="fr-FR" sz="1400" dirty="0"/>
          </a:p>
        </p:txBody>
      </p:sp>
      <p:sp>
        <p:nvSpPr>
          <p:cNvPr id="11" name="ZoneTexte 10"/>
          <p:cNvSpPr txBox="1"/>
          <p:nvPr/>
        </p:nvSpPr>
        <p:spPr>
          <a:xfrm>
            <a:off x="4932040" y="2564904"/>
            <a:ext cx="72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400" dirty="0" smtClean="0"/>
              <a:t>Astuce. </a:t>
            </a:r>
            <a:endParaRPr lang="fr-FR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Ellipse 15"/>
          <p:cNvSpPr/>
          <p:nvPr/>
        </p:nvSpPr>
        <p:spPr bwMode="auto">
          <a:xfrm rot="1123418">
            <a:off x="3334032" y="669171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CC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8" name="Ellipse 15"/>
          <p:cNvSpPr/>
          <p:nvPr/>
        </p:nvSpPr>
        <p:spPr bwMode="auto">
          <a:xfrm rot="1530996">
            <a:off x="3577019" y="747452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CCCC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9" name="Ellipse 15"/>
          <p:cNvSpPr/>
          <p:nvPr/>
        </p:nvSpPr>
        <p:spPr bwMode="auto">
          <a:xfrm rot="1980986">
            <a:off x="3851434" y="899206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99CC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0" name="Ellipse 15"/>
          <p:cNvSpPr/>
          <p:nvPr/>
        </p:nvSpPr>
        <p:spPr bwMode="auto">
          <a:xfrm rot="2481755">
            <a:off x="4099565" y="1056916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1" name="Ellipse 15"/>
          <p:cNvSpPr/>
          <p:nvPr/>
        </p:nvSpPr>
        <p:spPr bwMode="auto">
          <a:xfrm rot="2933186">
            <a:off x="4281108" y="1219659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2" name="Ellipse 15"/>
          <p:cNvSpPr/>
          <p:nvPr/>
        </p:nvSpPr>
        <p:spPr bwMode="auto">
          <a:xfrm rot="3468691">
            <a:off x="4471469" y="1504318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8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Connexion</a:t>
            </a:r>
            <a:endParaRPr lang="en-US" sz="2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3" name="Ellipse 15"/>
          <p:cNvSpPr/>
          <p:nvPr/>
        </p:nvSpPr>
        <p:spPr bwMode="auto">
          <a:xfrm rot="5400000">
            <a:off x="4826012" y="2674922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66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Tutoriel SNDL</a:t>
            </a:r>
          </a:p>
        </p:txBody>
      </p:sp>
      <p:sp>
        <p:nvSpPr>
          <p:cNvPr id="11" name="Ellipse 10"/>
          <p:cNvSpPr/>
          <p:nvPr/>
        </p:nvSpPr>
        <p:spPr bwMode="auto">
          <a:xfrm>
            <a:off x="2987824" y="5064711"/>
            <a:ext cx="594000" cy="59400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80000">
                <a:schemeClr val="bg1">
                  <a:lumMod val="95000"/>
                </a:schemeClr>
              </a:gs>
              <a:gs pos="100000">
                <a:schemeClr val="bg1"/>
              </a:gs>
            </a:gsLst>
          </a:gradFill>
          <a:ln>
            <a:noFill/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z="1400" b="1">
              <a:solidFill>
                <a:schemeClr val="tx1"/>
              </a:solidFill>
              <a:latin typeface="Lucida Sans Unicode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88700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2910" y="214290"/>
            <a:ext cx="8001056" cy="642942"/>
          </a:xfrm>
          <a:prstGeom prst="roundRect">
            <a:avLst/>
          </a:prstGeom>
          <a:solidFill>
            <a:srgbClr val="008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Connexion</a:t>
            </a:r>
            <a:endParaRPr lang="fr-FR" sz="2800" dirty="0"/>
          </a:p>
        </p:txBody>
      </p:sp>
      <p:sp>
        <p:nvSpPr>
          <p:cNvPr id="10" name="ZoneTexte 9"/>
          <p:cNvSpPr txBox="1"/>
          <p:nvPr/>
        </p:nvSpPr>
        <p:spPr>
          <a:xfrm>
            <a:off x="571472" y="1142984"/>
            <a:ext cx="800105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b="1" dirty="0" smtClean="0">
                <a:solidFill>
                  <a:srgbClr val="0070C0"/>
                </a:solidFill>
              </a:rPr>
              <a:t>Nouveau utilisateur SNDL</a:t>
            </a:r>
          </a:p>
          <a:p>
            <a:endParaRPr lang="fr-FR" dirty="0" smtClean="0"/>
          </a:p>
          <a:p>
            <a:pPr marL="342900" indent="-342900" algn="just">
              <a:buFont typeface="+mj-lt"/>
              <a:buAutoNum type="arabicParenR"/>
            </a:pPr>
            <a:r>
              <a:rPr lang="fr-FR" sz="1600" dirty="0" smtClean="0"/>
              <a:t>Allez au site du portail SNDL</a:t>
            </a:r>
            <a:r>
              <a:rPr lang="fr-FR" sz="1600" dirty="0" smtClean="0">
                <a:solidFill>
                  <a:srgbClr val="009900"/>
                </a:solidFill>
              </a:rPr>
              <a:t>: </a:t>
            </a:r>
            <a:r>
              <a:rPr lang="fr-FR" sz="1600" dirty="0" smtClean="0">
                <a:solidFill>
                  <a:srgbClr val="009900"/>
                </a:solidFill>
                <a:hlinkClick r:id="rId2"/>
              </a:rPr>
              <a:t>www.sndl.cerist.dz</a:t>
            </a:r>
            <a:endParaRPr lang="fr-FR" sz="1600" dirty="0" smtClean="0">
              <a:solidFill>
                <a:srgbClr val="009900"/>
              </a:solidFill>
            </a:endParaRPr>
          </a:p>
          <a:p>
            <a:pPr marL="342900" indent="-342900" algn="just">
              <a:buFont typeface="+mj-lt"/>
              <a:buAutoNum type="arabicParenR"/>
            </a:pPr>
            <a:endParaRPr lang="fr-FR" sz="1600" dirty="0" smtClean="0"/>
          </a:p>
          <a:p>
            <a:pPr marL="342900" indent="-342900" algn="just">
              <a:buFont typeface="+mj-lt"/>
              <a:buAutoNum type="arabicParenR"/>
            </a:pPr>
            <a:r>
              <a:rPr lang="fr-FR" sz="1600" dirty="0" smtClean="0"/>
              <a:t>Sur la barre du menu principal cliquez sur :</a:t>
            </a:r>
            <a:r>
              <a:rPr lang="fr-FR" sz="1600" dirty="0" smtClean="0">
                <a:solidFill>
                  <a:srgbClr val="009900"/>
                </a:solidFill>
              </a:rPr>
              <a:t> Connexion</a:t>
            </a:r>
          </a:p>
          <a:p>
            <a:pPr marL="342900" indent="-342900" algn="just">
              <a:buFont typeface="+mj-lt"/>
              <a:buAutoNum type="arabicParenR"/>
            </a:pPr>
            <a:endParaRPr lang="fr-FR" sz="1600" dirty="0" smtClean="0"/>
          </a:p>
          <a:p>
            <a:pPr marL="342900" indent="-342900" algn="just">
              <a:buFont typeface="+mj-lt"/>
              <a:buAutoNum type="arabicParenR"/>
            </a:pPr>
            <a:endParaRPr lang="fr-FR" dirty="0" smtClean="0"/>
          </a:p>
          <a:p>
            <a:pPr marL="342900" indent="-342900" algn="just">
              <a:buFont typeface="+mj-lt"/>
              <a:buAutoNum type="arabicParenR"/>
            </a:pPr>
            <a:endParaRPr lang="fr-FR" sz="1600" dirty="0" smtClean="0"/>
          </a:p>
          <a:p>
            <a:pPr marL="342900" indent="-342900" algn="just">
              <a:buFont typeface="+mj-lt"/>
              <a:buAutoNum type="arabicParenR"/>
            </a:pPr>
            <a:r>
              <a:rPr lang="fr-FR" sz="1600" dirty="0" smtClean="0"/>
              <a:t>Introduisez  l’</a:t>
            </a:r>
            <a:r>
              <a:rPr lang="fr-FR" sz="1600" dirty="0" smtClean="0">
                <a:solidFill>
                  <a:srgbClr val="009900"/>
                </a:solidFill>
              </a:rPr>
              <a:t>Identifiant</a:t>
            </a:r>
            <a:r>
              <a:rPr lang="fr-FR" sz="1600" dirty="0" smtClean="0">
                <a:solidFill>
                  <a:srgbClr val="0070C0"/>
                </a:solidFill>
              </a:rPr>
              <a:t> </a:t>
            </a:r>
            <a:r>
              <a:rPr lang="fr-FR" sz="1600" dirty="0" smtClean="0"/>
              <a:t>et le </a:t>
            </a:r>
            <a:r>
              <a:rPr lang="fr-FR" sz="1600" dirty="0" smtClean="0">
                <a:solidFill>
                  <a:srgbClr val="009900"/>
                </a:solidFill>
              </a:rPr>
              <a:t>Mot de passe  </a:t>
            </a:r>
            <a:r>
              <a:rPr lang="fr-FR" sz="1600" dirty="0" smtClean="0"/>
              <a:t>qui vous ont été attribués par votre bibliothèque ou votre laboratoire de recherche.</a:t>
            </a:r>
          </a:p>
          <a:p>
            <a:pPr marL="342900" indent="-342900"/>
            <a:r>
              <a:rPr lang="fr-FR" sz="1600" dirty="0" smtClean="0"/>
              <a:t>                                                                                         </a:t>
            </a:r>
          </a:p>
          <a:p>
            <a:endParaRPr lang="fr-FR" sz="1600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</p:txBody>
      </p:sp>
      <p:sp>
        <p:nvSpPr>
          <p:cNvPr id="34" name="ZoneTexte 33"/>
          <p:cNvSpPr txBox="1"/>
          <p:nvPr/>
        </p:nvSpPr>
        <p:spPr>
          <a:xfrm>
            <a:off x="4286248" y="5429264"/>
            <a:ext cx="42148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600" dirty="0" smtClean="0"/>
              <a:t>    </a:t>
            </a:r>
            <a:r>
              <a:rPr lang="fr-FR" sz="1200" dirty="0" smtClean="0"/>
              <a:t>Pour des raisons de sécurité, une fois vos informations de connexion sont introduites, le système vous demandera de changer votre </a:t>
            </a:r>
            <a:r>
              <a:rPr lang="fr-FR" sz="1200" dirty="0" smtClean="0">
                <a:solidFill>
                  <a:srgbClr val="009900"/>
                </a:solidFill>
              </a:rPr>
              <a:t>Mot de passe.</a:t>
            </a:r>
          </a:p>
        </p:txBody>
      </p:sp>
      <p:pic>
        <p:nvPicPr>
          <p:cNvPr id="35" name="Image 34" descr="menu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2714620"/>
            <a:ext cx="7358114" cy="360859"/>
          </a:xfrm>
          <a:prstGeom prst="rect">
            <a:avLst/>
          </a:prstGeom>
          <a:ln w="952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6" name="Image 35" descr="masque de sisi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1538" y="3857628"/>
            <a:ext cx="3116850" cy="2316681"/>
          </a:xfrm>
          <a:prstGeom prst="rect">
            <a:avLst/>
          </a:prstGeom>
          <a:ln w="952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info-5-128.ico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7686" y="5572140"/>
            <a:ext cx="142876" cy="142876"/>
          </a:xfrm>
          <a:prstGeom prst="rect">
            <a:avLst/>
          </a:prstGeom>
        </p:spPr>
      </p:pic>
      <p:pic>
        <p:nvPicPr>
          <p:cNvPr id="11" name="Image 10" descr="main-curseu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00166" y="5715016"/>
            <a:ext cx="285752" cy="36076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214290"/>
            <a:ext cx="8001056" cy="642942"/>
          </a:xfrm>
          <a:prstGeom prst="round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Connexion</a:t>
            </a:r>
            <a:endParaRPr lang="fr-FR" sz="2800" dirty="0"/>
          </a:p>
        </p:txBody>
      </p:sp>
      <p:sp>
        <p:nvSpPr>
          <p:cNvPr id="4" name="ZoneTexte 3"/>
          <p:cNvSpPr txBox="1"/>
          <p:nvPr/>
        </p:nvSpPr>
        <p:spPr>
          <a:xfrm>
            <a:off x="714348" y="1142984"/>
            <a:ext cx="8001056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arenR" startAt="4"/>
            </a:pPr>
            <a:r>
              <a:rPr lang="fr-FR" sz="1600" dirty="0" smtClean="0"/>
              <a:t>Saisissez votre </a:t>
            </a:r>
            <a:r>
              <a:rPr lang="fr-FR" sz="1600" dirty="0" smtClean="0">
                <a:solidFill>
                  <a:srgbClr val="009900"/>
                </a:solidFill>
              </a:rPr>
              <a:t>Mot de passe actuel</a:t>
            </a:r>
            <a:r>
              <a:rPr lang="fr-FR" sz="1600" dirty="0" smtClean="0"/>
              <a:t>, introduisez  votre </a:t>
            </a:r>
            <a:r>
              <a:rPr lang="fr-FR" sz="1600" dirty="0" smtClean="0">
                <a:solidFill>
                  <a:srgbClr val="009900"/>
                </a:solidFill>
              </a:rPr>
              <a:t>nouveau Mot de passe  </a:t>
            </a:r>
            <a:r>
              <a:rPr lang="fr-FR" sz="1600" dirty="0" smtClean="0"/>
              <a:t>en respectant minutieusement les </a:t>
            </a:r>
            <a:r>
              <a:rPr lang="fr-FR" sz="1600" dirty="0" smtClean="0">
                <a:solidFill>
                  <a:srgbClr val="009900"/>
                </a:solidFill>
              </a:rPr>
              <a:t>instructions exigées par le système </a:t>
            </a:r>
            <a:r>
              <a:rPr lang="fr-FR" sz="1600" dirty="0" smtClean="0"/>
              <a:t>, confirmez-le une 2</a:t>
            </a:r>
            <a:r>
              <a:rPr lang="fr-FR" sz="1600" baseline="30000" dirty="0" smtClean="0"/>
              <a:t>ème</a:t>
            </a:r>
            <a:r>
              <a:rPr lang="fr-FR" sz="1600" dirty="0" smtClean="0"/>
              <a:t> fois puis enregistrez.</a:t>
            </a:r>
          </a:p>
          <a:p>
            <a:pPr marL="342900" indent="-342900" algn="just">
              <a:buFont typeface="+mj-lt"/>
              <a:buAutoNum type="arabicParenR" startAt="4"/>
            </a:pPr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pPr marL="342900" indent="-342900"/>
            <a:endParaRPr lang="fr-FR" sz="1600" dirty="0" smtClean="0"/>
          </a:p>
          <a:p>
            <a:endParaRPr lang="fr-FR" dirty="0"/>
          </a:p>
        </p:txBody>
      </p:sp>
      <p:pic>
        <p:nvPicPr>
          <p:cNvPr id="8" name="Image 7" descr="connexion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1928802"/>
            <a:ext cx="7462003" cy="4000528"/>
          </a:xfrm>
          <a:prstGeom prst="rect">
            <a:avLst/>
          </a:prstGeom>
          <a:ln w="6350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/>
          <p:cNvSpPr txBox="1"/>
          <p:nvPr/>
        </p:nvSpPr>
        <p:spPr>
          <a:xfrm>
            <a:off x="1357290" y="6072206"/>
            <a:ext cx="45005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Le système vous dirigera directement vers votre espace personnel</a:t>
            </a:r>
            <a:r>
              <a:rPr lang="fr-FR" sz="1400" dirty="0" smtClean="0"/>
              <a:t>. </a:t>
            </a:r>
            <a:endParaRPr lang="fr-FR" sz="1400" dirty="0"/>
          </a:p>
        </p:txBody>
      </p:sp>
      <p:pic>
        <p:nvPicPr>
          <p:cNvPr id="10" name="Image 9" descr="info-5-128.ico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6143644"/>
            <a:ext cx="142876" cy="142876"/>
          </a:xfrm>
          <a:prstGeom prst="rect">
            <a:avLst/>
          </a:prstGeom>
        </p:spPr>
      </p:pic>
      <p:pic>
        <p:nvPicPr>
          <p:cNvPr id="9" name="Image 8" descr="main-curseu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57818" y="5715016"/>
            <a:ext cx="226339" cy="2857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214290"/>
            <a:ext cx="8001056" cy="642942"/>
          </a:xfrm>
          <a:prstGeom prst="round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Connexion</a:t>
            </a:r>
            <a:endParaRPr lang="fr-FR" sz="2800" dirty="0"/>
          </a:p>
        </p:txBody>
      </p:sp>
      <p:pic>
        <p:nvPicPr>
          <p:cNvPr id="9" name="Image 8" descr="oubli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1000108"/>
            <a:ext cx="7643866" cy="4322534"/>
          </a:xfrm>
          <a:prstGeom prst="rect">
            <a:avLst/>
          </a:prstGeom>
          <a:ln w="952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/>
          <p:cNvSpPr txBox="1"/>
          <p:nvPr/>
        </p:nvSpPr>
        <p:spPr>
          <a:xfrm>
            <a:off x="1214414" y="6072206"/>
            <a:ext cx="7143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1200" dirty="0" smtClean="0"/>
              <a:t>Le  </a:t>
            </a:r>
            <a:r>
              <a:rPr lang="fr-FR" sz="1200" dirty="0" smtClean="0">
                <a:solidFill>
                  <a:srgbClr val="009900"/>
                </a:solidFill>
              </a:rPr>
              <a:t>Compte Utilisateur  SNDL </a:t>
            </a:r>
            <a:r>
              <a:rPr lang="fr-FR" sz="1200" dirty="0" smtClean="0"/>
              <a:t>est personnel ,le </a:t>
            </a:r>
            <a:r>
              <a:rPr lang="fr-FR" sz="1200" dirty="0" smtClean="0">
                <a:solidFill>
                  <a:srgbClr val="009900"/>
                </a:solidFill>
              </a:rPr>
              <a:t>Mot de passe  </a:t>
            </a:r>
            <a:r>
              <a:rPr lang="fr-FR" sz="1200" dirty="0" smtClean="0"/>
              <a:t>ne doit pas être communiqué à d’autres personnes. </a:t>
            </a:r>
            <a:endParaRPr lang="fr-FR" sz="1200" dirty="0"/>
          </a:p>
        </p:txBody>
      </p:sp>
      <p:sp>
        <p:nvSpPr>
          <p:cNvPr id="12" name="ZoneTexte 11"/>
          <p:cNvSpPr txBox="1"/>
          <p:nvPr/>
        </p:nvSpPr>
        <p:spPr>
          <a:xfrm>
            <a:off x="1214414" y="5500702"/>
            <a:ext cx="72866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1200" dirty="0" smtClean="0"/>
              <a:t>Pour vous déconnecter cliquez sur </a:t>
            </a:r>
            <a:r>
              <a:rPr lang="fr-FR" sz="1200" u="sng" dirty="0" smtClean="0">
                <a:solidFill>
                  <a:srgbClr val="009900"/>
                </a:solidFill>
              </a:rPr>
              <a:t>déconnexion</a:t>
            </a:r>
            <a:r>
              <a:rPr lang="fr-FR" sz="1200" u="sng" dirty="0" smtClean="0"/>
              <a:t> </a:t>
            </a:r>
            <a:r>
              <a:rPr lang="fr-FR" sz="1200" dirty="0" smtClean="0"/>
              <a:t>en haut de la page.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1214414" y="5786454"/>
            <a:ext cx="59293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Pour modifier votre mot de passe cliquez sur </a:t>
            </a:r>
            <a:r>
              <a:rPr lang="fr-FR" sz="1200" u="sng" dirty="0" smtClean="0">
                <a:solidFill>
                  <a:srgbClr val="009900"/>
                </a:solidFill>
              </a:rPr>
              <a:t>Modifier mot de passe</a:t>
            </a:r>
            <a:r>
              <a:rPr lang="fr-FR" sz="1200" dirty="0" smtClean="0"/>
              <a:t> en haut de la page. </a:t>
            </a:r>
            <a:endParaRPr lang="fr-FR" sz="1200" dirty="0"/>
          </a:p>
        </p:txBody>
      </p:sp>
      <p:pic>
        <p:nvPicPr>
          <p:cNvPr id="15" name="Image 14" descr="point_interrogati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5572140"/>
            <a:ext cx="150814" cy="142876"/>
          </a:xfrm>
          <a:prstGeom prst="rect">
            <a:avLst/>
          </a:prstGeom>
        </p:spPr>
      </p:pic>
      <p:pic>
        <p:nvPicPr>
          <p:cNvPr id="21" name="Image 20" descr="point_interrogati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5857892"/>
            <a:ext cx="150814" cy="142876"/>
          </a:xfrm>
          <a:prstGeom prst="rect">
            <a:avLst/>
          </a:prstGeom>
        </p:spPr>
      </p:pic>
      <p:pic>
        <p:nvPicPr>
          <p:cNvPr id="13" name="Image 12" descr="warning-3-512.ico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1538" y="6143644"/>
            <a:ext cx="164770" cy="164770"/>
          </a:xfrm>
          <a:prstGeom prst="rect">
            <a:avLst/>
          </a:prstGeom>
        </p:spPr>
      </p:pic>
      <p:pic>
        <p:nvPicPr>
          <p:cNvPr id="14" name="Image 13" descr="main-curseur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14546" y="1142984"/>
            <a:ext cx="226339" cy="285752"/>
          </a:xfrm>
          <a:prstGeom prst="rect">
            <a:avLst/>
          </a:prstGeom>
        </p:spPr>
      </p:pic>
      <p:pic>
        <p:nvPicPr>
          <p:cNvPr id="16" name="Image 15" descr="main-curseur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85852" y="1142984"/>
            <a:ext cx="226339" cy="2857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214290"/>
            <a:ext cx="8001056" cy="642942"/>
          </a:xfrm>
          <a:prstGeom prst="round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Connexion</a:t>
            </a:r>
            <a:endParaRPr lang="fr-FR" sz="2800" dirty="0"/>
          </a:p>
        </p:txBody>
      </p:sp>
      <p:sp>
        <p:nvSpPr>
          <p:cNvPr id="3" name="ZoneTexte 2"/>
          <p:cNvSpPr txBox="1"/>
          <p:nvPr/>
        </p:nvSpPr>
        <p:spPr>
          <a:xfrm>
            <a:off x="714348" y="1142985"/>
            <a:ext cx="3643338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rgbClr val="0070C0"/>
                </a:solidFill>
              </a:rPr>
              <a:t>Mot de passe oublié?</a:t>
            </a:r>
          </a:p>
          <a:p>
            <a:pPr marL="400050" indent="-400050"/>
            <a:endParaRPr lang="fr-FR" b="1" dirty="0" smtClean="0">
              <a:solidFill>
                <a:srgbClr val="0070C0"/>
              </a:solidFill>
            </a:endParaRPr>
          </a:p>
          <a:p>
            <a:pPr marL="400050" indent="-400050" algn="just">
              <a:buFont typeface="+mj-lt"/>
              <a:buAutoNum type="arabicParenR"/>
            </a:pPr>
            <a:r>
              <a:rPr lang="fr-FR" sz="1600" dirty="0" smtClean="0"/>
              <a:t>En bas du masque de saisie de vos informations de connexion cliquez sur : </a:t>
            </a:r>
            <a:r>
              <a:rPr lang="fr-FR" sz="1600" u="sng" dirty="0" smtClean="0">
                <a:solidFill>
                  <a:srgbClr val="009900"/>
                </a:solidFill>
              </a:rPr>
              <a:t>Mot de passe oublié ?</a:t>
            </a:r>
          </a:p>
          <a:p>
            <a:pPr marL="400050" indent="-400050" algn="just">
              <a:buFont typeface="+mj-lt"/>
              <a:buAutoNum type="arabicParenR"/>
            </a:pPr>
            <a:endParaRPr lang="fr-FR" sz="1600" dirty="0" smtClean="0"/>
          </a:p>
          <a:p>
            <a:pPr marL="400050" indent="-400050" algn="just">
              <a:buFont typeface="+mj-lt"/>
              <a:buAutoNum type="arabicParenR"/>
            </a:pPr>
            <a:r>
              <a:rPr lang="fr-FR" sz="1600" dirty="0" smtClean="0"/>
              <a:t>Introduisez  votre </a:t>
            </a:r>
            <a:r>
              <a:rPr lang="fr-FR" sz="1600" dirty="0" smtClean="0">
                <a:solidFill>
                  <a:srgbClr val="009900"/>
                </a:solidFill>
              </a:rPr>
              <a:t>Adresse e-mail </a:t>
            </a:r>
            <a:r>
              <a:rPr lang="fr-FR" sz="1600" dirty="0" smtClean="0"/>
              <a:t>ou votre Identifiant</a:t>
            </a:r>
            <a:r>
              <a:rPr lang="fr-FR" sz="1600" dirty="0" smtClean="0">
                <a:solidFill>
                  <a:srgbClr val="009900"/>
                </a:solidFill>
              </a:rPr>
              <a:t> </a:t>
            </a:r>
            <a:r>
              <a:rPr lang="fr-FR" sz="1600" dirty="0" smtClean="0"/>
              <a:t>, le </a:t>
            </a:r>
            <a:r>
              <a:rPr lang="fr-FR" sz="1600" dirty="0" smtClean="0">
                <a:solidFill>
                  <a:srgbClr val="009900"/>
                </a:solidFill>
              </a:rPr>
              <a:t>Code anti-spam </a:t>
            </a:r>
            <a:r>
              <a:rPr lang="fr-FR" sz="1600" dirty="0" smtClean="0"/>
              <a:t>puis envoyer.</a:t>
            </a:r>
            <a:endParaRPr lang="fr-FR" sz="1600" dirty="0" smtClean="0">
              <a:solidFill>
                <a:srgbClr val="009900"/>
              </a:solidFill>
            </a:endParaRPr>
          </a:p>
          <a:p>
            <a:pPr marL="400050" indent="-400050" algn="just"/>
            <a:r>
              <a:rPr lang="fr-FR" sz="1600" dirty="0" smtClean="0">
                <a:solidFill>
                  <a:srgbClr val="009900"/>
                </a:solidFill>
              </a:rPr>
              <a:t>      </a:t>
            </a:r>
          </a:p>
          <a:p>
            <a:pPr marL="400050" indent="-400050" algn="just"/>
            <a:r>
              <a:rPr lang="fr-FR" sz="1600" dirty="0" smtClean="0">
                <a:solidFill>
                  <a:srgbClr val="009900"/>
                </a:solidFill>
              </a:rPr>
              <a:t>  </a:t>
            </a:r>
          </a:p>
          <a:p>
            <a:pPr marL="400050" indent="-400050" algn="just"/>
            <a:endParaRPr lang="fr-FR" sz="1600" dirty="0" smtClean="0">
              <a:solidFill>
                <a:srgbClr val="009900"/>
              </a:solidFill>
            </a:endParaRPr>
          </a:p>
          <a:p>
            <a:pPr marL="400050" indent="-400050" algn="just"/>
            <a:endParaRPr lang="fr-FR" sz="1600" dirty="0" smtClean="0">
              <a:solidFill>
                <a:srgbClr val="009900"/>
              </a:solidFill>
            </a:endParaRPr>
          </a:p>
          <a:p>
            <a:pPr marL="400050" indent="-400050"/>
            <a:r>
              <a:rPr lang="fr-FR" sz="1600" dirty="0" smtClean="0"/>
              <a:t> </a:t>
            </a:r>
          </a:p>
          <a:p>
            <a:pPr marL="400050" indent="-400050"/>
            <a:endParaRPr lang="fr-FR" sz="1600" dirty="0" smtClean="0">
              <a:solidFill>
                <a:srgbClr val="009900"/>
              </a:solidFill>
            </a:endParaRPr>
          </a:p>
          <a:p>
            <a:pPr marL="400050" indent="-400050"/>
            <a:endParaRPr lang="fr-FR" b="1" dirty="0" smtClean="0">
              <a:solidFill>
                <a:srgbClr val="0070C0"/>
              </a:solidFill>
            </a:endParaRPr>
          </a:p>
          <a:p>
            <a:pPr marL="400050" indent="-400050"/>
            <a:endParaRPr lang="fr-FR" b="1" dirty="0" smtClean="0">
              <a:solidFill>
                <a:srgbClr val="0070C0"/>
              </a:solidFill>
            </a:endParaRPr>
          </a:p>
          <a:p>
            <a:pPr marL="400050" indent="-400050"/>
            <a:endParaRPr lang="fr-FR" b="1" dirty="0" smtClean="0">
              <a:solidFill>
                <a:srgbClr val="0070C0"/>
              </a:solidFill>
            </a:endParaRPr>
          </a:p>
          <a:p>
            <a:pPr marL="400050" indent="-400050"/>
            <a:endParaRPr lang="fr-FR" b="1" dirty="0" smtClean="0">
              <a:solidFill>
                <a:srgbClr val="0070C0"/>
              </a:solidFill>
            </a:endParaRPr>
          </a:p>
          <a:p>
            <a:pPr marL="400050" indent="-400050"/>
            <a:endParaRPr lang="fr-FR" b="1" dirty="0" smtClean="0">
              <a:solidFill>
                <a:srgbClr val="0070C0"/>
              </a:solidFill>
            </a:endParaRPr>
          </a:p>
          <a:p>
            <a:pPr marL="400050" indent="-400050"/>
            <a:endParaRPr lang="fr-FR" b="1" dirty="0" smtClean="0">
              <a:solidFill>
                <a:srgbClr val="0070C0"/>
              </a:solidFill>
            </a:endParaRPr>
          </a:p>
          <a:p>
            <a:pPr marL="400050" indent="-400050"/>
            <a:endParaRPr lang="fr-FR" b="1" dirty="0" smtClean="0">
              <a:solidFill>
                <a:srgbClr val="0070C0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928662" y="5572140"/>
            <a:ext cx="321471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400" dirty="0" smtClean="0"/>
              <a:t>    </a:t>
            </a:r>
            <a:r>
              <a:rPr lang="fr-FR" sz="1200" dirty="0" smtClean="0"/>
              <a:t>Si les informations  saisies sont erronées , le système vous demandera de contacter le webmaster à l’adresse: </a:t>
            </a:r>
            <a:r>
              <a:rPr lang="fr-FR" sz="1200" dirty="0" smtClean="0">
                <a:hlinkClick r:id="rId2"/>
              </a:rPr>
              <a:t>csndl@mail.cerist.dz</a:t>
            </a:r>
            <a:endParaRPr lang="fr-FR" sz="1400" dirty="0"/>
          </a:p>
        </p:txBody>
      </p:sp>
      <p:pic>
        <p:nvPicPr>
          <p:cNvPr id="14" name="Image 13" descr="mot de passe oublié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285860"/>
            <a:ext cx="3357586" cy="2606619"/>
          </a:xfrm>
          <a:prstGeom prst="rect">
            <a:avLst/>
          </a:prstGeom>
          <a:ln w="952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Image 14" descr="oubli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6314" y="4000504"/>
            <a:ext cx="3357586" cy="2333522"/>
          </a:xfrm>
          <a:prstGeom prst="rect">
            <a:avLst/>
          </a:prstGeom>
          <a:ln w="952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Rectangle 20"/>
          <p:cNvSpPr/>
          <p:nvPr/>
        </p:nvSpPr>
        <p:spPr>
          <a:xfrm>
            <a:off x="928662" y="4500570"/>
            <a:ext cx="31432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200" dirty="0" smtClean="0"/>
              <a:t>      </a:t>
            </a:r>
          </a:p>
          <a:p>
            <a:pPr algn="justLow"/>
            <a:r>
              <a:rPr lang="fr-FR" sz="1200" dirty="0" smtClean="0"/>
              <a:t>     Si les informations  saisies sont correctes, un message contenant </a:t>
            </a:r>
            <a:r>
              <a:rPr lang="fr-FR" sz="1200" dirty="0" smtClean="0">
                <a:solidFill>
                  <a:srgbClr val="009900"/>
                </a:solidFill>
              </a:rPr>
              <a:t>un lien d’obtention d’un nouveau Mot de Passe</a:t>
            </a:r>
            <a:r>
              <a:rPr lang="fr-FR" sz="1200" dirty="0" smtClean="0"/>
              <a:t> sera envoyé à votre boite e-mail.</a:t>
            </a:r>
          </a:p>
        </p:txBody>
      </p:sp>
      <p:pic>
        <p:nvPicPr>
          <p:cNvPr id="22" name="Image 21" descr="info-5-128.ico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4725144"/>
            <a:ext cx="142876" cy="142876"/>
          </a:xfrm>
          <a:prstGeom prst="rect">
            <a:avLst/>
          </a:prstGeom>
        </p:spPr>
      </p:pic>
      <p:pic>
        <p:nvPicPr>
          <p:cNvPr id="11" name="Image 10" descr="main-curseu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15272" y="6000768"/>
            <a:ext cx="226339" cy="285752"/>
          </a:xfrm>
          <a:prstGeom prst="rect">
            <a:avLst/>
          </a:prstGeom>
        </p:spPr>
      </p:pic>
      <p:pic>
        <p:nvPicPr>
          <p:cNvPr id="16" name="Image 15" descr="info-5-128.ico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5661248"/>
            <a:ext cx="142876" cy="14287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214290"/>
            <a:ext cx="8001056" cy="642942"/>
          </a:xfrm>
          <a:prstGeom prst="round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Connexion</a:t>
            </a:r>
            <a:endParaRPr lang="fr-FR" sz="2800" dirty="0"/>
          </a:p>
        </p:txBody>
      </p:sp>
      <p:sp>
        <p:nvSpPr>
          <p:cNvPr id="3" name="ZoneTexte 2"/>
          <p:cNvSpPr txBox="1"/>
          <p:nvPr/>
        </p:nvSpPr>
        <p:spPr>
          <a:xfrm>
            <a:off x="642910" y="3571876"/>
            <a:ext cx="8286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1643042" y="5857892"/>
            <a:ext cx="700092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fr-FR" sz="1200" dirty="0" smtClean="0"/>
              <a:t>              Si votre </a:t>
            </a:r>
            <a:r>
              <a:rPr lang="fr-FR" sz="1200" dirty="0" smtClean="0">
                <a:solidFill>
                  <a:srgbClr val="009900"/>
                </a:solidFill>
              </a:rPr>
              <a:t>nouveau Mot de passe</a:t>
            </a:r>
            <a:r>
              <a:rPr lang="fr-FR" sz="1200" dirty="0" smtClean="0"/>
              <a:t> est conforme  aux </a:t>
            </a:r>
            <a:r>
              <a:rPr lang="fr-FR" sz="1200" dirty="0" smtClean="0">
                <a:solidFill>
                  <a:srgbClr val="009900"/>
                </a:solidFill>
              </a:rPr>
              <a:t>instructions exigées par le système s   </a:t>
            </a:r>
            <a:r>
              <a:rPr lang="fr-FR" sz="1200" dirty="0" smtClean="0"/>
              <a:t>vous serez   rediriger automatiquement vers votre espace personnel.  </a:t>
            </a:r>
            <a:r>
              <a:rPr lang="fr-FR" sz="1400" dirty="0" smtClean="0"/>
              <a:t>         </a:t>
            </a:r>
            <a:endParaRPr lang="fr-FR" sz="1600" dirty="0" smtClean="0"/>
          </a:p>
        </p:txBody>
      </p:sp>
      <p:pic>
        <p:nvPicPr>
          <p:cNvPr id="11" name="Image 10" descr="one-finger-48(2).ico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86512" y="3786190"/>
            <a:ext cx="285752" cy="285752"/>
          </a:xfrm>
          <a:prstGeom prst="rect">
            <a:avLst/>
          </a:prstGeom>
        </p:spPr>
      </p:pic>
      <p:pic>
        <p:nvPicPr>
          <p:cNvPr id="15" name="Image 14" descr="Sans titre 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2102173"/>
            <a:ext cx="6357982" cy="3024002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Image 16" descr="oubli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00232" y="4214818"/>
            <a:ext cx="6215106" cy="1605570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Image 19" descr="info-5-128.ico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00232" y="5929330"/>
            <a:ext cx="142876" cy="142876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714348" y="857232"/>
            <a:ext cx="79296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 startAt="3"/>
            </a:pPr>
            <a:r>
              <a:rPr lang="fr-FR" dirty="0" smtClean="0"/>
              <a:t>Allez à votre </a:t>
            </a:r>
            <a:r>
              <a:rPr lang="fr-FR" dirty="0" smtClean="0">
                <a:solidFill>
                  <a:srgbClr val="009900"/>
                </a:solidFill>
              </a:rPr>
              <a:t>boite e-mail</a:t>
            </a:r>
            <a:r>
              <a:rPr lang="fr-FR" dirty="0" smtClean="0"/>
              <a:t>.</a:t>
            </a:r>
          </a:p>
          <a:p>
            <a:pPr marL="342900" indent="-342900">
              <a:buFont typeface="+mj-lt"/>
              <a:buAutoNum type="arabicParenR" startAt="3"/>
            </a:pPr>
            <a:r>
              <a:rPr lang="fr-FR" dirty="0" smtClean="0"/>
              <a:t>Cliquez sur le </a:t>
            </a:r>
            <a:r>
              <a:rPr lang="fr-FR" dirty="0" smtClean="0">
                <a:solidFill>
                  <a:srgbClr val="009900"/>
                </a:solidFill>
              </a:rPr>
              <a:t>lien d’obtention d’un nouveau Mot de passe</a:t>
            </a:r>
            <a:r>
              <a:rPr lang="fr-FR" dirty="0" smtClean="0"/>
              <a:t>.</a:t>
            </a:r>
          </a:p>
          <a:p>
            <a:pPr marL="342900" indent="-342900">
              <a:buFont typeface="+mj-lt"/>
              <a:buAutoNum type="arabicParenR" startAt="3"/>
            </a:pPr>
            <a:r>
              <a:rPr lang="fr-FR" dirty="0" smtClean="0"/>
              <a:t>Introduisez votre </a:t>
            </a:r>
            <a:r>
              <a:rPr lang="fr-FR" dirty="0" smtClean="0">
                <a:solidFill>
                  <a:srgbClr val="009900"/>
                </a:solidFill>
              </a:rPr>
              <a:t>nouveau Mot de passe </a:t>
            </a:r>
            <a:r>
              <a:rPr lang="fr-FR" dirty="0" smtClean="0"/>
              <a:t>en respectant minutieusement </a:t>
            </a:r>
            <a:r>
              <a:rPr lang="fr-FR" dirty="0" smtClean="0">
                <a:solidFill>
                  <a:srgbClr val="009900"/>
                </a:solidFill>
              </a:rPr>
              <a:t>les instructions exigées par le système</a:t>
            </a:r>
            <a:r>
              <a:rPr lang="fr-FR" dirty="0" smtClean="0">
                <a:solidFill>
                  <a:srgbClr val="C00000"/>
                </a:solidFill>
              </a:rPr>
              <a:t> </a:t>
            </a:r>
            <a:r>
              <a:rPr lang="fr-FR" dirty="0" smtClean="0"/>
              <a:t>, confirmez-le une 2</a:t>
            </a:r>
            <a:r>
              <a:rPr lang="fr-FR" baseline="30000" dirty="0" smtClean="0"/>
              <a:t>ème</a:t>
            </a:r>
            <a:r>
              <a:rPr lang="fr-FR" dirty="0" smtClean="0"/>
              <a:t> fois puis enregistrez.</a:t>
            </a:r>
          </a:p>
        </p:txBody>
      </p:sp>
      <p:pic>
        <p:nvPicPr>
          <p:cNvPr id="13" name="Image 12" descr="warning-3-512.ico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00232" y="6500834"/>
            <a:ext cx="164770" cy="164770"/>
          </a:xfrm>
          <a:prstGeom prst="rect">
            <a:avLst/>
          </a:prstGeom>
        </p:spPr>
      </p:pic>
      <p:pic>
        <p:nvPicPr>
          <p:cNvPr id="14" name="Image 13" descr="main-curseu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00430" y="3571876"/>
            <a:ext cx="226339" cy="285752"/>
          </a:xfrm>
          <a:prstGeom prst="rect">
            <a:avLst/>
          </a:prstGeom>
        </p:spPr>
      </p:pic>
      <p:pic>
        <p:nvPicPr>
          <p:cNvPr id="16" name="Image 15" descr="main-curseu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43636" y="5572140"/>
            <a:ext cx="226339" cy="285752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2143108" y="6429396"/>
            <a:ext cx="621510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 smtClean="0"/>
              <a:t>Le</a:t>
            </a:r>
            <a:r>
              <a:rPr lang="fr-FR" sz="1200" dirty="0" smtClean="0">
                <a:solidFill>
                  <a:srgbClr val="009900"/>
                </a:solidFill>
              </a:rPr>
              <a:t> lien d’obtention d’un nouveau Mot de passe </a:t>
            </a:r>
            <a:r>
              <a:rPr lang="fr-FR" sz="1200" dirty="0" smtClean="0"/>
              <a:t>n’est utilisable qu’une seule fois</a:t>
            </a:r>
            <a:endParaRPr lang="fr-FR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Ellipse 15"/>
          <p:cNvSpPr/>
          <p:nvPr/>
        </p:nvSpPr>
        <p:spPr bwMode="auto">
          <a:xfrm rot="1123418">
            <a:off x="3334032" y="669171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CC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8" name="Ellipse 15"/>
          <p:cNvSpPr/>
          <p:nvPr/>
        </p:nvSpPr>
        <p:spPr bwMode="auto">
          <a:xfrm rot="1530996">
            <a:off x="3577019" y="747452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CCCC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9" name="Ellipse 15"/>
          <p:cNvSpPr/>
          <p:nvPr/>
        </p:nvSpPr>
        <p:spPr bwMode="auto">
          <a:xfrm rot="1980986">
            <a:off x="3851434" y="899206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99CC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3" name="Ellipse 15"/>
          <p:cNvSpPr/>
          <p:nvPr/>
        </p:nvSpPr>
        <p:spPr bwMode="auto">
          <a:xfrm rot="2481755">
            <a:off x="4099565" y="1056916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4" name="Ellipse 15"/>
          <p:cNvSpPr/>
          <p:nvPr/>
        </p:nvSpPr>
        <p:spPr bwMode="auto">
          <a:xfrm rot="2933186">
            <a:off x="4281108" y="1219659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Recherche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2" name="Ellipse 15"/>
          <p:cNvSpPr/>
          <p:nvPr/>
        </p:nvSpPr>
        <p:spPr bwMode="auto">
          <a:xfrm rot="4936605">
            <a:off x="4800400" y="2375178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8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3" name="Ellipse 15"/>
          <p:cNvSpPr/>
          <p:nvPr/>
        </p:nvSpPr>
        <p:spPr bwMode="auto">
          <a:xfrm rot="5400000">
            <a:off x="4826012" y="2674922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66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Tutoriel SNDL</a:t>
            </a:r>
          </a:p>
        </p:txBody>
      </p:sp>
      <p:sp>
        <p:nvSpPr>
          <p:cNvPr id="11" name="Ellipse 10"/>
          <p:cNvSpPr/>
          <p:nvPr/>
        </p:nvSpPr>
        <p:spPr bwMode="auto">
          <a:xfrm>
            <a:off x="2987824" y="5064711"/>
            <a:ext cx="594000" cy="59400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80000">
                <a:schemeClr val="bg1">
                  <a:lumMod val="95000"/>
                </a:schemeClr>
              </a:gs>
              <a:gs pos="100000">
                <a:schemeClr val="bg1"/>
              </a:gs>
            </a:gsLst>
          </a:gradFill>
          <a:ln>
            <a:noFill/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z="1400" b="1">
              <a:solidFill>
                <a:schemeClr val="tx1"/>
              </a:solidFill>
              <a:latin typeface="Lucida Sans Unicode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45689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Sans titr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5429264"/>
            <a:ext cx="714380" cy="357190"/>
          </a:xfrm>
          <a:prstGeom prst="rect">
            <a:avLst/>
          </a:prstGeom>
        </p:spPr>
      </p:pic>
      <p:pic>
        <p:nvPicPr>
          <p:cNvPr id="13" name="Image 12" descr="Sans titr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5857892"/>
            <a:ext cx="285752" cy="142876"/>
          </a:xfrm>
          <a:prstGeom prst="rect">
            <a:avLst/>
          </a:prstGeom>
        </p:spPr>
      </p:pic>
      <p:pic>
        <p:nvPicPr>
          <p:cNvPr id="12" name="Image 11" descr="search_14_2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864820">
            <a:off x="3784323" y="4713024"/>
            <a:ext cx="1980212" cy="1980212"/>
          </a:xfrm>
          <a:prstGeom prst="rect">
            <a:avLst/>
          </a:prstGeom>
        </p:spPr>
      </p:pic>
      <p:sp>
        <p:nvSpPr>
          <p:cNvPr id="2" name="Rectangle à coins arrondis 1"/>
          <p:cNvSpPr/>
          <p:nvPr/>
        </p:nvSpPr>
        <p:spPr>
          <a:xfrm>
            <a:off x="642910" y="71414"/>
            <a:ext cx="8001056" cy="642942"/>
          </a:xfrm>
          <a:prstGeom prst="roundRect">
            <a:avLst/>
          </a:prstGeom>
          <a:solidFill>
            <a:srgbClr val="0099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Recherche</a:t>
            </a:r>
            <a:endParaRPr lang="fr-FR" sz="2800" dirty="0"/>
          </a:p>
        </p:txBody>
      </p:sp>
      <p:sp>
        <p:nvSpPr>
          <p:cNvPr id="3" name="ZoneTexte 2"/>
          <p:cNvSpPr txBox="1"/>
          <p:nvPr/>
        </p:nvSpPr>
        <p:spPr>
          <a:xfrm>
            <a:off x="1714480" y="1000108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008000"/>
                </a:solidFill>
              </a:rPr>
              <a:t>Le SNDL  propose à ses usagers deux modes de recherche:            </a:t>
            </a:r>
          </a:p>
        </p:txBody>
      </p:sp>
      <p:sp>
        <p:nvSpPr>
          <p:cNvPr id="6" name="Rectangle 5"/>
          <p:cNvSpPr/>
          <p:nvPr/>
        </p:nvSpPr>
        <p:spPr>
          <a:xfrm>
            <a:off x="1071538" y="2285992"/>
            <a:ext cx="69294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/>
            <a:r>
              <a:rPr lang="fr-FR" b="1" dirty="0" smtClean="0">
                <a:solidFill>
                  <a:srgbClr val="0066CC"/>
                </a:solidFill>
              </a:rPr>
              <a:t>Recherche Indirecte </a:t>
            </a:r>
            <a:r>
              <a:rPr lang="fr-FR" dirty="0" smtClean="0"/>
              <a:t>via trois moteurs de recherche reconnus. 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1071538" y="1643050"/>
            <a:ext cx="77867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/>
            <a:r>
              <a:rPr lang="fr-FR" b="1" dirty="0" smtClean="0">
                <a:solidFill>
                  <a:srgbClr val="0066CC"/>
                </a:solidFill>
              </a:rPr>
              <a:t>Recherche Directe </a:t>
            </a:r>
            <a:r>
              <a:rPr lang="fr-FR" dirty="0" smtClean="0"/>
              <a:t>via le moteur de recherche de la base de données  interrogée.</a:t>
            </a:r>
            <a:endParaRPr lang="fr-FR" dirty="0"/>
          </a:p>
        </p:txBody>
      </p:sp>
      <p:sp>
        <p:nvSpPr>
          <p:cNvPr id="15" name="Flèche droite 14"/>
          <p:cNvSpPr/>
          <p:nvPr/>
        </p:nvSpPr>
        <p:spPr>
          <a:xfrm>
            <a:off x="857224" y="1714488"/>
            <a:ext cx="214314" cy="214314"/>
          </a:xfrm>
          <a:prstGeom prst="rightArrow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>
            <a:off x="1000100" y="3071810"/>
            <a:ext cx="7643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smtClean="0">
                <a:solidFill>
                  <a:srgbClr val="008000"/>
                </a:solidFill>
              </a:rPr>
              <a:t>Il leur offre , également, un accès direct aux Portails Documentaires Nationaux développés par le </a:t>
            </a:r>
            <a:r>
              <a:rPr lang="fr-FR" i="1" dirty="0" smtClean="0">
                <a:solidFill>
                  <a:srgbClr val="008000"/>
                </a:solidFill>
                <a:hlinkClick r:id="rId5"/>
              </a:rPr>
              <a:t>CERIST</a:t>
            </a:r>
            <a:r>
              <a:rPr lang="fr-FR" i="1" dirty="0" smtClean="0">
                <a:solidFill>
                  <a:srgbClr val="008000"/>
                </a:solidFill>
              </a:rPr>
              <a:t> en collaboration avec les BU :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1142976" y="4071942"/>
            <a:ext cx="6357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0066CC"/>
                </a:solidFill>
              </a:rPr>
              <a:t>Accès aux Portails Documentaires Nationaux</a:t>
            </a:r>
          </a:p>
        </p:txBody>
      </p:sp>
      <p:sp>
        <p:nvSpPr>
          <p:cNvPr id="22" name="Flèche droite 21"/>
          <p:cNvSpPr/>
          <p:nvPr/>
        </p:nvSpPr>
        <p:spPr>
          <a:xfrm>
            <a:off x="857224" y="2357430"/>
            <a:ext cx="214314" cy="214314"/>
          </a:xfrm>
          <a:prstGeom prst="rightArrow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Flèche droite 22"/>
          <p:cNvSpPr/>
          <p:nvPr/>
        </p:nvSpPr>
        <p:spPr>
          <a:xfrm>
            <a:off x="928662" y="4143380"/>
            <a:ext cx="214314" cy="214314"/>
          </a:xfrm>
          <a:prstGeom prst="rightArrow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71414"/>
            <a:ext cx="8001056" cy="642942"/>
          </a:xfrm>
          <a:prstGeom prst="roundRect">
            <a:avLst/>
          </a:prstGeom>
          <a:solidFill>
            <a:srgbClr val="0099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Recherche</a:t>
            </a:r>
            <a:endParaRPr lang="fr-FR" sz="2800" dirty="0"/>
          </a:p>
        </p:txBody>
      </p:sp>
      <p:sp>
        <p:nvSpPr>
          <p:cNvPr id="3" name="Rectangle 2"/>
          <p:cNvSpPr/>
          <p:nvPr/>
        </p:nvSpPr>
        <p:spPr>
          <a:xfrm>
            <a:off x="785786" y="785794"/>
            <a:ext cx="757242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b="1" dirty="0" smtClean="0">
                <a:solidFill>
                  <a:srgbClr val="0066CC"/>
                </a:solidFill>
              </a:rPr>
              <a:t>Recherche Directe</a:t>
            </a:r>
          </a:p>
          <a:p>
            <a:pPr marL="400050" indent="-400050"/>
            <a:endParaRPr lang="fr-FR" b="1" dirty="0" smtClean="0">
              <a:solidFill>
                <a:srgbClr val="0066CC"/>
              </a:solidFill>
            </a:endParaRPr>
          </a:p>
          <a:p>
            <a:pPr marL="400050" indent="-400050"/>
            <a:r>
              <a:rPr lang="fr-FR" sz="1400" dirty="0" smtClean="0"/>
              <a:t>Deux entrées permettant l’accès aux Ressources SNDL</a:t>
            </a:r>
          </a:p>
          <a:p>
            <a:pPr marL="400050" indent="-400050"/>
            <a:endParaRPr lang="fr-FR" sz="1600" b="1" dirty="0" smtClean="0">
              <a:solidFill>
                <a:srgbClr val="C00000"/>
              </a:solidFill>
            </a:endParaRPr>
          </a:p>
          <a:p>
            <a:pPr marL="666750" indent="-400050">
              <a:buFont typeface="+mj-lt"/>
              <a:buAutoNum type="romanLcPeriod"/>
            </a:pPr>
            <a:r>
              <a:rPr lang="fr-FR" sz="1600" b="1" dirty="0" smtClean="0">
                <a:solidFill>
                  <a:srgbClr val="C00000"/>
                </a:solidFill>
              </a:rPr>
              <a:t>Entrée par Mode d’ Accès </a:t>
            </a:r>
            <a:r>
              <a:rPr lang="fr-FR" sz="1400" dirty="0" smtClean="0">
                <a:solidFill>
                  <a:srgbClr val="C00000"/>
                </a:solidFill>
              </a:rPr>
              <a:t>( abonnement, Test ou Libre)</a:t>
            </a:r>
          </a:p>
          <a:p>
            <a:pPr marL="400050" indent="49213">
              <a:buFont typeface="+mj-lt"/>
              <a:buAutoNum type="arabicParenR"/>
            </a:pPr>
            <a:r>
              <a:rPr lang="fr-FR" sz="1400" dirty="0" smtClean="0"/>
              <a:t>  Connectez-vous à SNDL avec votre  Identifiant et votre Mot de Passe;</a:t>
            </a:r>
          </a:p>
          <a:p>
            <a:pPr marL="400050" indent="49213">
              <a:buFont typeface="+mj-lt"/>
              <a:buAutoNum type="arabicParenR"/>
            </a:pPr>
            <a:r>
              <a:rPr lang="fr-FR" sz="1400" dirty="0" smtClean="0"/>
              <a:t>  Sur la barre du menu principal, cliquez sur la rubrique: </a:t>
            </a:r>
            <a:r>
              <a:rPr lang="fr-FR" sz="1400" u="sng" dirty="0" smtClean="0">
                <a:solidFill>
                  <a:srgbClr val="008000"/>
                </a:solidFill>
              </a:rPr>
              <a:t>BASES DE DONNEES </a:t>
            </a:r>
            <a:r>
              <a:rPr lang="fr-FR" sz="1400" dirty="0" smtClean="0">
                <a:solidFill>
                  <a:srgbClr val="008000"/>
                </a:solidFill>
              </a:rPr>
              <a:t> </a:t>
            </a:r>
            <a:r>
              <a:rPr lang="fr-FR" sz="1400" dirty="0" smtClean="0"/>
              <a:t>;</a:t>
            </a:r>
          </a:p>
          <a:p>
            <a:pPr marL="400050" indent="49213">
              <a:buFont typeface="+mj-lt"/>
              <a:buAutoNum type="arabicParenR"/>
            </a:pPr>
            <a:r>
              <a:rPr lang="fr-FR" sz="1400" dirty="0" smtClean="0"/>
              <a:t>  Cliquez sur la catégorie de votre choix:  </a:t>
            </a:r>
            <a:r>
              <a:rPr lang="fr-FR" sz="1400" u="sng" dirty="0" smtClean="0">
                <a:solidFill>
                  <a:srgbClr val="008000"/>
                </a:solidFill>
              </a:rPr>
              <a:t>RESSOURCES</a:t>
            </a:r>
            <a:r>
              <a:rPr lang="fr-FR" sz="1400" dirty="0" smtClean="0">
                <a:solidFill>
                  <a:srgbClr val="008000"/>
                </a:solidFill>
              </a:rPr>
              <a:t>  </a:t>
            </a:r>
            <a:r>
              <a:rPr lang="fr-FR" sz="1200" dirty="0" smtClean="0">
                <a:solidFill>
                  <a:srgbClr val="008000"/>
                </a:solidFill>
              </a:rPr>
              <a:t>(BdDs acquises via abonnement) </a:t>
            </a:r>
            <a:r>
              <a:rPr lang="fr-FR" sz="1400" dirty="0" smtClean="0"/>
              <a:t>, </a:t>
            </a:r>
            <a:r>
              <a:rPr lang="fr-FR" sz="1400" u="sng" dirty="0" smtClean="0">
                <a:solidFill>
                  <a:srgbClr val="008000"/>
                </a:solidFill>
              </a:rPr>
              <a:t>BdDs EN TEST</a:t>
            </a:r>
            <a:r>
              <a:rPr lang="fr-FR" sz="1400" dirty="0" smtClean="0">
                <a:solidFill>
                  <a:srgbClr val="008000"/>
                </a:solidFill>
              </a:rPr>
              <a:t> (</a:t>
            </a:r>
            <a:r>
              <a:rPr lang="fr-FR" sz="1200" dirty="0" err="1" smtClean="0">
                <a:solidFill>
                  <a:srgbClr val="008000"/>
                </a:solidFill>
              </a:rPr>
              <a:t>BdDs</a:t>
            </a:r>
            <a:r>
              <a:rPr lang="fr-FR" sz="1200" dirty="0" smtClean="0">
                <a:solidFill>
                  <a:srgbClr val="008000"/>
                </a:solidFill>
              </a:rPr>
              <a:t> ouvertes pour une période d’essai  limitée</a:t>
            </a:r>
            <a:r>
              <a:rPr lang="fr-FR" sz="1400" dirty="0" smtClean="0">
                <a:solidFill>
                  <a:srgbClr val="008000"/>
                </a:solidFill>
              </a:rPr>
              <a:t>) </a:t>
            </a:r>
            <a:r>
              <a:rPr lang="fr-FR" sz="1400" dirty="0" smtClean="0"/>
              <a:t>ou </a:t>
            </a:r>
            <a:r>
              <a:rPr lang="fr-FR" sz="1400" u="sng" dirty="0" smtClean="0">
                <a:solidFill>
                  <a:srgbClr val="008000"/>
                </a:solidFill>
              </a:rPr>
              <a:t>OPEN ACCESS</a:t>
            </a:r>
            <a:r>
              <a:rPr lang="fr-FR" sz="1200" dirty="0" smtClean="0">
                <a:solidFill>
                  <a:srgbClr val="008000"/>
                </a:solidFill>
              </a:rPr>
              <a:t> (BdDs en Libre Accès)</a:t>
            </a:r>
            <a:r>
              <a:rPr lang="fr-FR" sz="1200" dirty="0" smtClean="0"/>
              <a:t>.</a:t>
            </a:r>
            <a:endParaRPr lang="fr-FR" sz="1200" dirty="0"/>
          </a:p>
        </p:txBody>
      </p:sp>
      <p:pic>
        <p:nvPicPr>
          <p:cNvPr id="4" name="Image 3" descr="simpl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0" y="3214686"/>
            <a:ext cx="7153548" cy="428628"/>
          </a:xfrm>
          <a:prstGeom prst="rect">
            <a:avLst/>
          </a:prstGeom>
          <a:ln w="19050" cap="sq">
            <a:solidFill>
              <a:srgbClr val="008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simpl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3714752"/>
            <a:ext cx="1428760" cy="714380"/>
          </a:xfrm>
          <a:prstGeom prst="rect">
            <a:avLst/>
          </a:prstGeom>
          <a:ln w="19050" cap="sq">
            <a:solidFill>
              <a:srgbClr val="008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simple 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3714752"/>
            <a:ext cx="3929090" cy="1956728"/>
          </a:xfrm>
          <a:prstGeom prst="rect">
            <a:avLst/>
          </a:prstGeom>
          <a:ln w="19050">
            <a:solidFill>
              <a:srgbClr val="008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 6" descr="simple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57752" y="4286256"/>
            <a:ext cx="4000528" cy="1954124"/>
          </a:xfrm>
          <a:prstGeom prst="rect">
            <a:avLst/>
          </a:prstGeom>
          <a:ln w="19050">
            <a:solidFill>
              <a:srgbClr val="008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 7" descr="simple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0628" y="4786322"/>
            <a:ext cx="4006787" cy="2000264"/>
          </a:xfrm>
          <a:prstGeom prst="rect">
            <a:avLst/>
          </a:prstGeom>
          <a:ln w="19050">
            <a:solidFill>
              <a:srgbClr val="008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ZoneTexte 8"/>
          <p:cNvSpPr txBox="1"/>
          <p:nvPr/>
        </p:nvSpPr>
        <p:spPr>
          <a:xfrm>
            <a:off x="142844" y="4786322"/>
            <a:ext cx="45005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200" dirty="0" smtClean="0"/>
              <a:t>      Un listing de bases de données appartenant à la catégorie que vous avez choisie s’affiche,  à partir duquel vous pouvez accéder à la base de données  qui vous intéresse.</a:t>
            </a:r>
            <a:endParaRPr lang="fr-FR" sz="1200" dirty="0"/>
          </a:p>
        </p:txBody>
      </p:sp>
      <p:sp>
        <p:nvSpPr>
          <p:cNvPr id="10" name="ZoneTexte 9"/>
          <p:cNvSpPr txBox="1"/>
          <p:nvPr/>
        </p:nvSpPr>
        <p:spPr>
          <a:xfrm>
            <a:off x="142844" y="5357826"/>
            <a:ext cx="45005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dirty="0" smtClean="0"/>
              <a:t>    </a:t>
            </a:r>
            <a:r>
              <a:rPr lang="fr-FR" sz="1200" dirty="0" smtClean="0"/>
              <a:t>Au niveau de  chaque catégorie,  les bases de données sont classées par ordre alphabétique pour faciliter leur repérage  .</a:t>
            </a:r>
            <a:endParaRPr lang="fr-FR" sz="1200" dirty="0"/>
          </a:p>
        </p:txBody>
      </p:sp>
      <p:sp>
        <p:nvSpPr>
          <p:cNvPr id="11" name="ZoneTexte 10"/>
          <p:cNvSpPr txBox="1"/>
          <p:nvPr/>
        </p:nvSpPr>
        <p:spPr>
          <a:xfrm>
            <a:off x="142844" y="5929330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200" dirty="0" smtClean="0"/>
              <a:t>      Vous n’avez pas besoin de vous loguer sur SNDL pour accéder aux bases de données en </a:t>
            </a:r>
            <a:r>
              <a:rPr lang="fr-FR" sz="1200" dirty="0" smtClean="0">
                <a:solidFill>
                  <a:srgbClr val="008000"/>
                </a:solidFill>
              </a:rPr>
              <a:t>Open Access (Libre accès) </a:t>
            </a:r>
            <a:r>
              <a:rPr lang="fr-FR" sz="1200" dirty="0" smtClean="0"/>
              <a:t>.</a:t>
            </a:r>
            <a:endParaRPr lang="fr-FR" sz="1200" dirty="0"/>
          </a:p>
        </p:txBody>
      </p:sp>
      <p:pic>
        <p:nvPicPr>
          <p:cNvPr id="13" name="Image 12" descr="point_interrogatio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4282" y="6000768"/>
            <a:ext cx="150814" cy="142876"/>
          </a:xfrm>
          <a:prstGeom prst="rect">
            <a:avLst/>
          </a:prstGeom>
        </p:spPr>
      </p:pic>
      <p:pic>
        <p:nvPicPr>
          <p:cNvPr id="14" name="Image 13" descr="point_interrogatio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4282" y="5500702"/>
            <a:ext cx="150814" cy="142876"/>
          </a:xfrm>
          <a:prstGeom prst="rect">
            <a:avLst/>
          </a:prstGeom>
        </p:spPr>
      </p:pic>
      <p:pic>
        <p:nvPicPr>
          <p:cNvPr id="15" name="Image 14" descr="info-5-128.ico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14282" y="4857760"/>
            <a:ext cx="142876" cy="142876"/>
          </a:xfrm>
          <a:prstGeom prst="rect">
            <a:avLst/>
          </a:prstGeom>
        </p:spPr>
      </p:pic>
      <p:pic>
        <p:nvPicPr>
          <p:cNvPr id="16" name="Image 15" descr="simple6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572132" y="5214950"/>
            <a:ext cx="2928958" cy="3043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5" name="Connecteur en angle 24"/>
          <p:cNvCxnSpPr/>
          <p:nvPr/>
        </p:nvCxnSpPr>
        <p:spPr>
          <a:xfrm>
            <a:off x="4071934" y="3857628"/>
            <a:ext cx="642942" cy="142876"/>
          </a:xfrm>
          <a:prstGeom prst="bentConnector3">
            <a:avLst>
              <a:gd name="adj1" fmla="val 63417"/>
            </a:avLst>
          </a:prstGeom>
          <a:ln w="19050">
            <a:solidFill>
              <a:srgbClr val="008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Forme 26"/>
          <p:cNvCxnSpPr/>
          <p:nvPr/>
        </p:nvCxnSpPr>
        <p:spPr>
          <a:xfrm>
            <a:off x="4071934" y="4071942"/>
            <a:ext cx="785818" cy="428628"/>
          </a:xfrm>
          <a:prstGeom prst="bentConnector3">
            <a:avLst>
              <a:gd name="adj1" fmla="val 42316"/>
            </a:avLst>
          </a:prstGeom>
          <a:ln w="19050">
            <a:solidFill>
              <a:srgbClr val="008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Forme 26"/>
          <p:cNvCxnSpPr/>
          <p:nvPr/>
        </p:nvCxnSpPr>
        <p:spPr>
          <a:xfrm>
            <a:off x="4071934" y="4286256"/>
            <a:ext cx="928694" cy="571504"/>
          </a:xfrm>
          <a:prstGeom prst="bentConnector3">
            <a:avLst>
              <a:gd name="adj1" fmla="val 18418"/>
            </a:avLst>
          </a:prstGeom>
          <a:ln w="19050">
            <a:solidFill>
              <a:srgbClr val="008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71414"/>
            <a:ext cx="8001056" cy="642942"/>
          </a:xfrm>
          <a:prstGeom prst="roundRect">
            <a:avLst/>
          </a:prstGeom>
          <a:solidFill>
            <a:srgbClr val="0099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Recherche</a:t>
            </a:r>
            <a:endParaRPr lang="fr-FR" sz="2800" dirty="0"/>
          </a:p>
        </p:txBody>
      </p:sp>
      <p:sp>
        <p:nvSpPr>
          <p:cNvPr id="3" name="ZoneTexte 2"/>
          <p:cNvSpPr txBox="1"/>
          <p:nvPr/>
        </p:nvSpPr>
        <p:spPr>
          <a:xfrm>
            <a:off x="1071538" y="857232"/>
            <a:ext cx="67151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3" indent="-366713">
              <a:buFont typeface="+mj-lt"/>
              <a:buAutoNum type="romanLcPeriod" startAt="2"/>
            </a:pPr>
            <a:r>
              <a:rPr lang="fr-FR" sz="1600" b="1" dirty="0" smtClean="0">
                <a:solidFill>
                  <a:srgbClr val="C00000"/>
                </a:solidFill>
              </a:rPr>
              <a:t>Entrée  par Discipline</a:t>
            </a:r>
            <a:endParaRPr lang="fr-FR" dirty="0"/>
          </a:p>
        </p:txBody>
      </p:sp>
      <p:pic>
        <p:nvPicPr>
          <p:cNvPr id="5" name="Image 4" descr="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2214554"/>
            <a:ext cx="1920407" cy="2781541"/>
          </a:xfrm>
          <a:prstGeom prst="rect">
            <a:avLst/>
          </a:prstGeom>
          <a:ln w="19050" cap="sq">
            <a:solidFill>
              <a:srgbClr val="008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 9" descr="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1928802"/>
            <a:ext cx="4430462" cy="2775377"/>
          </a:xfrm>
          <a:prstGeom prst="rect">
            <a:avLst/>
          </a:prstGeom>
          <a:ln w="19050">
            <a:solidFill>
              <a:srgbClr val="008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 10" descr="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2500306"/>
            <a:ext cx="4429156" cy="2884374"/>
          </a:xfrm>
          <a:prstGeom prst="rect">
            <a:avLst/>
          </a:prstGeom>
          <a:ln w="19050">
            <a:solidFill>
              <a:srgbClr val="008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 11" descr="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7686" y="3143248"/>
            <a:ext cx="4429156" cy="3122060"/>
          </a:xfrm>
          <a:prstGeom prst="rect">
            <a:avLst/>
          </a:prstGeom>
          <a:ln w="19050">
            <a:solidFill>
              <a:srgbClr val="008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Image 12" descr="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3786190"/>
            <a:ext cx="4429156" cy="2916762"/>
          </a:xfrm>
          <a:prstGeom prst="rect">
            <a:avLst/>
          </a:prstGeom>
          <a:ln w="19050">
            <a:solidFill>
              <a:srgbClr val="008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Image 13" descr="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00694" y="4357694"/>
            <a:ext cx="3071834" cy="300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Forme libre 14"/>
          <p:cNvSpPr/>
          <p:nvPr/>
        </p:nvSpPr>
        <p:spPr>
          <a:xfrm>
            <a:off x="2294626" y="2380891"/>
            <a:ext cx="181155" cy="207034"/>
          </a:xfrm>
          <a:custGeom>
            <a:avLst/>
            <a:gdLst>
              <a:gd name="connsiteX0" fmla="*/ 0 w 181155"/>
              <a:gd name="connsiteY0" fmla="*/ 207034 h 207034"/>
              <a:gd name="connsiteX1" fmla="*/ 181155 w 181155"/>
              <a:gd name="connsiteY1" fmla="*/ 0 h 207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81155" h="207034">
                <a:moveTo>
                  <a:pt x="0" y="207034"/>
                </a:moveTo>
                <a:cubicBezTo>
                  <a:pt x="18690" y="110706"/>
                  <a:pt x="37381" y="14378"/>
                  <a:pt x="181155" y="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lèche droite à entaille 17"/>
          <p:cNvSpPr/>
          <p:nvPr/>
        </p:nvSpPr>
        <p:spPr>
          <a:xfrm>
            <a:off x="2857488" y="4714884"/>
            <a:ext cx="1714512" cy="357189"/>
          </a:xfrm>
          <a:prstGeom prst="notched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lèche droite à entaille 18"/>
          <p:cNvSpPr/>
          <p:nvPr/>
        </p:nvSpPr>
        <p:spPr>
          <a:xfrm>
            <a:off x="2857488" y="4071942"/>
            <a:ext cx="1500198" cy="285752"/>
          </a:xfrm>
          <a:prstGeom prst="notchedRightArrow">
            <a:avLst/>
          </a:prstGeom>
          <a:solidFill>
            <a:srgbClr val="339966"/>
          </a:solidFill>
          <a:ln>
            <a:solidFill>
              <a:srgbClr val="339966"/>
            </a:solidFill>
          </a:ln>
        </p:spPr>
        <p:style>
          <a:lnRef idx="0">
            <a:schemeClr val="accent2"/>
          </a:lnRef>
          <a:fillRef idx="1003">
            <a:schemeClr val="l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Flèche droite à entaille 20"/>
          <p:cNvSpPr/>
          <p:nvPr/>
        </p:nvSpPr>
        <p:spPr>
          <a:xfrm>
            <a:off x="2857488" y="3429000"/>
            <a:ext cx="1285884" cy="214314"/>
          </a:xfrm>
          <a:prstGeom prst="notchedRightArrow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Flèche droite à entaille 21"/>
          <p:cNvSpPr/>
          <p:nvPr/>
        </p:nvSpPr>
        <p:spPr>
          <a:xfrm>
            <a:off x="2857488" y="2786058"/>
            <a:ext cx="1143008" cy="142876"/>
          </a:xfrm>
          <a:prstGeom prst="notchedRightArrow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/>
          <p:cNvSpPr/>
          <p:nvPr/>
        </p:nvSpPr>
        <p:spPr>
          <a:xfrm>
            <a:off x="8001024" y="2500306"/>
            <a:ext cx="571504" cy="21431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/>
          <p:cNvSpPr/>
          <p:nvPr/>
        </p:nvSpPr>
        <p:spPr>
          <a:xfrm>
            <a:off x="7786710" y="1928802"/>
            <a:ext cx="571504" cy="21431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/>
          <p:cNvSpPr/>
          <p:nvPr/>
        </p:nvSpPr>
        <p:spPr>
          <a:xfrm>
            <a:off x="8358214" y="3786190"/>
            <a:ext cx="571504" cy="21431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/>
          <p:cNvSpPr/>
          <p:nvPr/>
        </p:nvSpPr>
        <p:spPr>
          <a:xfrm>
            <a:off x="8215338" y="3143248"/>
            <a:ext cx="571504" cy="21431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ZoneTexte 25"/>
          <p:cNvSpPr txBox="1"/>
          <p:nvPr/>
        </p:nvSpPr>
        <p:spPr>
          <a:xfrm>
            <a:off x="1403648" y="1196752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r>
              <a:rPr lang="fr-FR" sz="1400" dirty="0" smtClean="0"/>
              <a:t>Connectez-vous à SNDL avec votre  Identifiant et votre Mot de Passe;</a:t>
            </a:r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r>
              <a:rPr lang="fr-FR" sz="1400" dirty="0" smtClean="0"/>
              <a:t>Sur la gauche de la page d'accueil, cliquez sur une discipline donnée: </a:t>
            </a:r>
            <a:r>
              <a:rPr lang="fr-FR" sz="1400" u="sng" dirty="0" smtClean="0">
                <a:solidFill>
                  <a:srgbClr val="008000"/>
                </a:solidFill>
              </a:rPr>
              <a:t>SCIENCES &amp; TECHNIQUE</a:t>
            </a:r>
            <a:r>
              <a:rPr lang="fr-FR" sz="1400" dirty="0" smtClean="0"/>
              <a:t>, </a:t>
            </a:r>
            <a:r>
              <a:rPr lang="fr-FR" sz="1400" u="sng" dirty="0" smtClean="0">
                <a:solidFill>
                  <a:srgbClr val="008000"/>
                </a:solidFill>
              </a:rPr>
              <a:t>SCIENCE DE LA VIE &amp; DE LA TERRE</a:t>
            </a:r>
            <a:r>
              <a:rPr lang="fr-FR" sz="1400" dirty="0" smtClean="0"/>
              <a:t>, </a:t>
            </a:r>
            <a:r>
              <a:rPr lang="fr-FR" sz="1400" u="sng" dirty="0" smtClean="0">
                <a:solidFill>
                  <a:srgbClr val="008000"/>
                </a:solidFill>
              </a:rPr>
              <a:t>SCIENCES HUMAINES &amp; SOCIALES </a:t>
            </a:r>
            <a:r>
              <a:rPr lang="fr-FR" sz="1400" dirty="0" smtClean="0"/>
              <a:t>ou </a:t>
            </a:r>
            <a:r>
              <a:rPr lang="fr-FR" sz="1400" u="sng" dirty="0" smtClean="0">
                <a:solidFill>
                  <a:srgbClr val="008000"/>
                </a:solidFill>
              </a:rPr>
              <a:t>PLURIDISCIPLINAIRE</a:t>
            </a:r>
            <a:r>
              <a:rPr lang="fr-FR" sz="1400" dirty="0" smtClean="0"/>
              <a:t>.  </a:t>
            </a:r>
            <a:endParaRPr lang="fr-FR" sz="1400" dirty="0"/>
          </a:p>
        </p:txBody>
      </p:sp>
      <p:sp>
        <p:nvSpPr>
          <p:cNvPr id="27" name="ZoneTexte 26"/>
          <p:cNvSpPr txBox="1"/>
          <p:nvPr/>
        </p:nvSpPr>
        <p:spPr>
          <a:xfrm>
            <a:off x="285720" y="5214950"/>
            <a:ext cx="371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200" dirty="0" smtClean="0"/>
              <a:t>     Un listing de bases de données couvrant la discipline choisie  s’affiche,  à partir duquel vous pouvez accéder à la base de données  qui vous intéresse.</a:t>
            </a:r>
            <a:endParaRPr lang="fr-FR" sz="1200" dirty="0"/>
          </a:p>
        </p:txBody>
      </p:sp>
      <p:pic>
        <p:nvPicPr>
          <p:cNvPr id="28" name="Image 27" descr="info-5-128.ico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7158" y="5286388"/>
            <a:ext cx="142876" cy="142876"/>
          </a:xfrm>
          <a:prstGeom prst="rect">
            <a:avLst/>
          </a:prstGeom>
        </p:spPr>
      </p:pic>
      <p:sp>
        <p:nvSpPr>
          <p:cNvPr id="29" name="ZoneTexte 28"/>
          <p:cNvSpPr txBox="1"/>
          <p:nvPr/>
        </p:nvSpPr>
        <p:spPr>
          <a:xfrm>
            <a:off x="285720" y="5857892"/>
            <a:ext cx="37147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dirty="0" smtClean="0"/>
              <a:t>    </a:t>
            </a:r>
            <a:r>
              <a:rPr lang="fr-FR" sz="1200" dirty="0" smtClean="0"/>
              <a:t>Au niveau de  chaque catégorie,  les bases de données sont classées par ordre alphabétique pour faciliter leur repérage  .</a:t>
            </a:r>
            <a:endParaRPr lang="fr-FR" sz="1200" dirty="0"/>
          </a:p>
        </p:txBody>
      </p:sp>
      <p:pic>
        <p:nvPicPr>
          <p:cNvPr id="30" name="Image 29" descr="point_interrogation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57158" y="6000768"/>
            <a:ext cx="150814" cy="14287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simple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928670"/>
            <a:ext cx="5000660" cy="3646978"/>
          </a:xfrm>
          <a:prstGeom prst="rect">
            <a:avLst/>
          </a:prstGeom>
          <a:ln w="19050" cap="sq">
            <a:solidFill>
              <a:srgbClr val="008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à coins arrondis 1"/>
          <p:cNvSpPr/>
          <p:nvPr/>
        </p:nvSpPr>
        <p:spPr>
          <a:xfrm>
            <a:off x="642910" y="71414"/>
            <a:ext cx="8001056" cy="642942"/>
          </a:xfrm>
          <a:prstGeom prst="roundRect">
            <a:avLst/>
          </a:prstGeom>
          <a:solidFill>
            <a:srgbClr val="0099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Recherche</a:t>
            </a:r>
            <a:endParaRPr lang="fr-FR" sz="2800" dirty="0"/>
          </a:p>
        </p:txBody>
      </p:sp>
      <p:pic>
        <p:nvPicPr>
          <p:cNvPr id="6" name="Image 5" descr="simple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85852" y="3857628"/>
            <a:ext cx="4143404" cy="2891919"/>
          </a:xfrm>
          <a:prstGeom prst="rect">
            <a:avLst/>
          </a:prstGeom>
          <a:ln w="19050" cap="sq">
            <a:solidFill>
              <a:srgbClr val="008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 descr="simple 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72264" y="1500174"/>
            <a:ext cx="2428860" cy="1539928"/>
          </a:xfrm>
          <a:prstGeom prst="rect">
            <a:avLst/>
          </a:prstGeom>
          <a:ln w="19050" cap="sq">
            <a:solidFill>
              <a:srgbClr val="008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simple1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72132" y="3857628"/>
            <a:ext cx="3429024" cy="2896597"/>
          </a:xfrm>
          <a:prstGeom prst="rect">
            <a:avLst/>
          </a:prstGeom>
          <a:ln w="19050" cap="sq">
            <a:solidFill>
              <a:srgbClr val="008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/>
          <p:cNvSpPr txBox="1"/>
          <p:nvPr/>
        </p:nvSpPr>
        <p:spPr>
          <a:xfrm>
            <a:off x="611560" y="836712"/>
            <a:ext cx="29929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200" dirty="0" smtClean="0"/>
              <a:t>     Dans le présent exemple, nous avons choisi d’accéder aux ressources couvrants la discipline : </a:t>
            </a:r>
            <a:r>
              <a:rPr lang="fr-FR" sz="1200" b="1" dirty="0" smtClean="0">
                <a:solidFill>
                  <a:srgbClr val="008000"/>
                </a:solidFill>
              </a:rPr>
              <a:t>SCIENCE HUMAINES &amp; SOCIALES</a:t>
            </a:r>
            <a:r>
              <a:rPr lang="fr-FR" sz="1200" dirty="0" smtClean="0"/>
              <a:t>; pour repérer facilement la base de données  « </a:t>
            </a:r>
            <a:r>
              <a:rPr lang="fr-FR" sz="1200" b="1" dirty="0" smtClean="0">
                <a:solidFill>
                  <a:srgbClr val="008000"/>
                </a:solidFill>
              </a:rPr>
              <a:t>CAIRN</a:t>
            </a:r>
            <a:r>
              <a:rPr lang="fr-FR" sz="1200" dirty="0" smtClean="0"/>
              <a:t> » que nous voulons interroger , nous avons cliqué sur la  lettre : « </a:t>
            </a:r>
            <a:r>
              <a:rPr lang="fr-FR" sz="1200" b="1" dirty="0" smtClean="0">
                <a:solidFill>
                  <a:srgbClr val="008000"/>
                </a:solidFill>
              </a:rPr>
              <a:t>C</a:t>
            </a:r>
            <a:r>
              <a:rPr lang="fr-FR" sz="1200" dirty="0" smtClean="0"/>
              <a:t> » puis sur le logo  de la base.</a:t>
            </a:r>
            <a:endParaRPr lang="fr-FR" sz="1200" dirty="0"/>
          </a:p>
        </p:txBody>
      </p:sp>
      <p:pic>
        <p:nvPicPr>
          <p:cNvPr id="9" name="Image 8" descr="info-5-128.ico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3568" y="2276872"/>
            <a:ext cx="142876" cy="142876"/>
          </a:xfrm>
          <a:prstGeom prst="rect">
            <a:avLst/>
          </a:prstGeom>
        </p:spPr>
      </p:pic>
      <p:pic>
        <p:nvPicPr>
          <p:cNvPr id="11" name="Image 10" descr="main-curseur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143372" y="3357562"/>
            <a:ext cx="226339" cy="285752"/>
          </a:xfrm>
          <a:prstGeom prst="rect">
            <a:avLst/>
          </a:prstGeom>
        </p:spPr>
      </p:pic>
      <p:pic>
        <p:nvPicPr>
          <p:cNvPr id="12" name="Image 11" descr="main-curseur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143504" y="2571744"/>
            <a:ext cx="226339" cy="285752"/>
          </a:xfrm>
          <a:prstGeom prst="rect">
            <a:avLst/>
          </a:prstGeom>
        </p:spPr>
      </p:pic>
      <p:pic>
        <p:nvPicPr>
          <p:cNvPr id="13" name="Image 12" descr="main-curseur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86512" y="3286124"/>
            <a:ext cx="226339" cy="285752"/>
          </a:xfrm>
          <a:prstGeom prst="rect">
            <a:avLst/>
          </a:prstGeom>
        </p:spPr>
      </p:pic>
      <p:sp>
        <p:nvSpPr>
          <p:cNvPr id="14" name="Flèche vers le bas 13"/>
          <p:cNvSpPr/>
          <p:nvPr/>
        </p:nvSpPr>
        <p:spPr>
          <a:xfrm>
            <a:off x="4143372" y="3571876"/>
            <a:ext cx="285752" cy="285752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33CC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lèche droite 16"/>
          <p:cNvSpPr/>
          <p:nvPr/>
        </p:nvSpPr>
        <p:spPr>
          <a:xfrm>
            <a:off x="4643438" y="4214818"/>
            <a:ext cx="1071570" cy="214314"/>
          </a:xfrm>
          <a:prstGeom prst="rightArrow">
            <a:avLst/>
          </a:prstGeom>
          <a:solidFill>
            <a:srgbClr val="33CC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683568" y="2132856"/>
            <a:ext cx="29523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</a:t>
            </a:r>
            <a:r>
              <a:rPr lang="fr-FR" sz="1200" dirty="0" smtClean="0"/>
              <a:t>Une fois sur  « </a:t>
            </a:r>
            <a:r>
              <a:rPr lang="fr-FR" sz="1200" dirty="0" smtClean="0">
                <a:solidFill>
                  <a:srgbClr val="008000"/>
                </a:solidFill>
              </a:rPr>
              <a:t>CAIRN</a:t>
            </a:r>
            <a:r>
              <a:rPr lang="fr-FR" sz="1200" dirty="0" smtClean="0"/>
              <a:t> »,  on peut effectuer une </a:t>
            </a:r>
            <a:r>
              <a:rPr lang="fr-FR" sz="1200" dirty="0" smtClean="0">
                <a:solidFill>
                  <a:srgbClr val="008000"/>
                </a:solidFill>
              </a:rPr>
              <a:t>recherche </a:t>
            </a:r>
            <a:r>
              <a:rPr lang="fr-FR" sz="1200" dirty="0" smtClean="0"/>
              <a:t>simple ou avancée, directe par discipline ou par titre…</a:t>
            </a:r>
            <a:endParaRPr lang="fr-FR" sz="1200" dirty="0"/>
          </a:p>
        </p:txBody>
      </p:sp>
      <p:pic>
        <p:nvPicPr>
          <p:cNvPr id="20" name="Image 19" descr="point_interrogation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83568" y="908720"/>
            <a:ext cx="150814" cy="142876"/>
          </a:xfrm>
          <a:prstGeom prst="rect">
            <a:avLst/>
          </a:prstGeom>
        </p:spPr>
      </p:pic>
      <p:sp>
        <p:nvSpPr>
          <p:cNvPr id="21" name="ZoneTexte 20"/>
          <p:cNvSpPr txBox="1"/>
          <p:nvPr/>
        </p:nvSpPr>
        <p:spPr>
          <a:xfrm>
            <a:off x="683568" y="2780928"/>
            <a:ext cx="29523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</a:t>
            </a:r>
            <a:r>
              <a:rPr lang="fr-FR" sz="1200" dirty="0" smtClean="0"/>
              <a:t>Chaque bases de données à ses propres modes de</a:t>
            </a:r>
            <a:r>
              <a:rPr lang="fr-FR" sz="1200" dirty="0" smtClean="0">
                <a:solidFill>
                  <a:srgbClr val="008000"/>
                </a:solidFill>
              </a:rPr>
              <a:t> recherche </a:t>
            </a:r>
            <a:r>
              <a:rPr lang="fr-FR" sz="1200" dirty="0" smtClean="0"/>
              <a:t>.</a:t>
            </a:r>
            <a:endParaRPr lang="fr-FR" sz="1200" dirty="0"/>
          </a:p>
        </p:txBody>
      </p:sp>
      <p:sp>
        <p:nvSpPr>
          <p:cNvPr id="22" name="ZoneTexte 21"/>
          <p:cNvSpPr txBox="1"/>
          <p:nvPr/>
        </p:nvSpPr>
        <p:spPr>
          <a:xfrm>
            <a:off x="683568" y="3212976"/>
            <a:ext cx="29523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</a:t>
            </a:r>
            <a:r>
              <a:rPr lang="fr-FR" sz="1200" dirty="0" smtClean="0"/>
              <a:t>À côté de chaque base de données est mis à votre disposition son guide d’utilisation</a:t>
            </a:r>
            <a:endParaRPr lang="fr-FR" sz="1200" dirty="0"/>
          </a:p>
        </p:txBody>
      </p:sp>
      <p:pic>
        <p:nvPicPr>
          <p:cNvPr id="23" name="Image 22" descr="point_interrogation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83568" y="2924944"/>
            <a:ext cx="150814" cy="142876"/>
          </a:xfrm>
          <a:prstGeom prst="rect">
            <a:avLst/>
          </a:prstGeom>
        </p:spPr>
      </p:pic>
      <p:pic>
        <p:nvPicPr>
          <p:cNvPr id="24" name="Image 23" descr="point_interrogation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83568" y="3356992"/>
            <a:ext cx="150814" cy="142876"/>
          </a:xfrm>
          <a:prstGeom prst="rect">
            <a:avLst/>
          </a:prstGeom>
        </p:spPr>
      </p:pic>
      <p:sp>
        <p:nvSpPr>
          <p:cNvPr id="26" name="Virage 25"/>
          <p:cNvSpPr/>
          <p:nvPr/>
        </p:nvSpPr>
        <p:spPr>
          <a:xfrm rot="16200000" flipV="1">
            <a:off x="7164288" y="2420888"/>
            <a:ext cx="432048" cy="1728192"/>
          </a:xfrm>
          <a:prstGeom prst="bentArrow">
            <a:avLst>
              <a:gd name="adj1" fmla="val 17812"/>
              <a:gd name="adj2" fmla="val 18411"/>
              <a:gd name="adj3" fmla="val 25000"/>
              <a:gd name="adj4" fmla="val 43750"/>
            </a:avLst>
          </a:prstGeom>
          <a:solidFill>
            <a:srgbClr val="33CCCC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71414"/>
            <a:ext cx="8001056" cy="642942"/>
          </a:xfrm>
          <a:prstGeom prst="roundRect">
            <a:avLst/>
          </a:prstGeom>
          <a:solidFill>
            <a:srgbClr val="0099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Recherche</a:t>
            </a:r>
            <a:endParaRPr lang="fr-FR" sz="2800" dirty="0"/>
          </a:p>
        </p:txBody>
      </p:sp>
      <p:sp>
        <p:nvSpPr>
          <p:cNvPr id="4" name="ZoneTexte 3"/>
          <p:cNvSpPr txBox="1"/>
          <p:nvPr/>
        </p:nvSpPr>
        <p:spPr>
          <a:xfrm>
            <a:off x="857224" y="1071547"/>
            <a:ext cx="7715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rgbClr val="0066CC"/>
                </a:solidFill>
              </a:rPr>
              <a:t>Recherche Indirecte</a:t>
            </a:r>
          </a:p>
          <a:p>
            <a:r>
              <a:rPr lang="fr-FR" sz="1400" dirty="0" smtClean="0"/>
              <a:t>Afin d’optimiser votre temps de </a:t>
            </a:r>
            <a:r>
              <a:rPr lang="fr-FR" sz="1400" dirty="0" smtClean="0">
                <a:solidFill>
                  <a:srgbClr val="008000"/>
                </a:solidFill>
              </a:rPr>
              <a:t>recherche</a:t>
            </a:r>
            <a:r>
              <a:rPr lang="fr-FR" sz="1400" dirty="0" smtClean="0"/>
              <a:t>, le SNDL met à votre disposition trois moteurs de </a:t>
            </a:r>
            <a:r>
              <a:rPr lang="fr-FR" sz="1400" dirty="0" smtClean="0">
                <a:solidFill>
                  <a:srgbClr val="009900"/>
                </a:solidFill>
              </a:rPr>
              <a:t>recherche</a:t>
            </a:r>
            <a:r>
              <a:rPr lang="fr-FR" sz="1400" dirty="0" smtClean="0"/>
              <a:t> au niveau de la page d’accueil ,à savoir: </a:t>
            </a:r>
            <a:r>
              <a:rPr lang="fr-FR" sz="1400" dirty="0" smtClean="0">
                <a:solidFill>
                  <a:srgbClr val="009900"/>
                </a:solidFill>
              </a:rPr>
              <a:t>Google Scholar</a:t>
            </a:r>
            <a:r>
              <a:rPr lang="fr-FR" sz="1400" dirty="0" smtClean="0"/>
              <a:t>,</a:t>
            </a:r>
            <a:r>
              <a:rPr lang="fr-FR" sz="1400" dirty="0" smtClean="0">
                <a:solidFill>
                  <a:srgbClr val="009900"/>
                </a:solidFill>
              </a:rPr>
              <a:t> Scopus </a:t>
            </a:r>
            <a:r>
              <a:rPr lang="fr-FR" sz="1400" dirty="0" smtClean="0"/>
              <a:t>et</a:t>
            </a:r>
            <a:r>
              <a:rPr lang="fr-FR" sz="1400" dirty="0" smtClean="0">
                <a:solidFill>
                  <a:srgbClr val="009900"/>
                </a:solidFill>
              </a:rPr>
              <a:t> WEB OF KNOWLEDGE.</a:t>
            </a:r>
          </a:p>
          <a:p>
            <a:endParaRPr lang="fr-FR" sz="1400" dirty="0">
              <a:solidFill>
                <a:srgbClr val="009900"/>
              </a:solidFill>
            </a:endParaRPr>
          </a:p>
        </p:txBody>
      </p:sp>
      <p:pic>
        <p:nvPicPr>
          <p:cNvPr id="8" name="Image 7" descr="schola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7818" y="3929066"/>
            <a:ext cx="1357322" cy="428375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/>
          <p:cNvSpPr txBox="1"/>
          <p:nvPr/>
        </p:nvSpPr>
        <p:spPr>
          <a:xfrm>
            <a:off x="1071538" y="2143116"/>
            <a:ext cx="342902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Font typeface="+mj-lt"/>
              <a:buAutoNum type="romanLcPeriod"/>
            </a:pPr>
            <a:r>
              <a:rPr lang="fr-FR" sz="1600" b="1" dirty="0" smtClean="0">
                <a:solidFill>
                  <a:srgbClr val="C00000"/>
                </a:solidFill>
              </a:rPr>
              <a:t>Recherche via Google Scholar</a:t>
            </a:r>
          </a:p>
          <a:p>
            <a:pPr marL="400050" indent="-217488" algn="justLow">
              <a:tabLst>
                <a:tab pos="182563" algn="l"/>
              </a:tabLst>
            </a:pPr>
            <a:r>
              <a:rPr lang="fr-FR" sz="1400" dirty="0" smtClean="0"/>
              <a:t> </a:t>
            </a:r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r>
              <a:rPr lang="fr-FR" sz="1400" dirty="0" smtClean="0"/>
              <a:t>Connectez-vous à SNDL avec votre  Identifiant et votre Mot de Passe;</a:t>
            </a:r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endParaRPr lang="fr-FR" sz="1400" dirty="0" smtClean="0"/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r>
              <a:rPr lang="fr-FR" sz="1400" dirty="0" smtClean="0"/>
              <a:t>Cliquez sur l’icône de </a:t>
            </a:r>
            <a:r>
              <a:rPr lang="fr-FR" sz="1400" dirty="0" smtClean="0">
                <a:solidFill>
                  <a:srgbClr val="009900"/>
                </a:solidFill>
              </a:rPr>
              <a:t>Google Scholar</a:t>
            </a:r>
            <a:r>
              <a:rPr lang="fr-FR" sz="1400" dirty="0" smtClean="0"/>
              <a:t> ;</a:t>
            </a:r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endParaRPr lang="fr-FR" sz="1400" dirty="0" smtClean="0">
              <a:solidFill>
                <a:srgbClr val="009900"/>
              </a:solidFill>
            </a:endParaRPr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r>
              <a:rPr lang="fr-FR" sz="1400" dirty="0" smtClean="0"/>
              <a:t>Saisissez le </a:t>
            </a:r>
            <a:r>
              <a:rPr lang="fr-FR" sz="1400" dirty="0" smtClean="0">
                <a:solidFill>
                  <a:srgbClr val="009900"/>
                </a:solidFill>
              </a:rPr>
              <a:t>Mot Clé </a:t>
            </a:r>
            <a:r>
              <a:rPr lang="fr-FR" sz="1400" dirty="0" smtClean="0"/>
              <a:t>correspondant à votre </a:t>
            </a:r>
            <a:r>
              <a:rPr lang="fr-FR" sz="1400" dirty="0" smtClean="0">
                <a:solidFill>
                  <a:srgbClr val="009900"/>
                </a:solidFill>
              </a:rPr>
              <a:t>recherche</a:t>
            </a:r>
            <a:r>
              <a:rPr lang="fr-FR" sz="1400" dirty="0" smtClean="0"/>
              <a:t>;</a:t>
            </a:r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endParaRPr lang="fr-FR" sz="1400" dirty="0" smtClean="0"/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r>
              <a:rPr lang="fr-FR" sz="1400" dirty="0" smtClean="0"/>
              <a:t>Lancez votre </a:t>
            </a:r>
            <a:r>
              <a:rPr lang="fr-FR" sz="1400" dirty="0" smtClean="0">
                <a:solidFill>
                  <a:srgbClr val="009900"/>
                </a:solidFill>
              </a:rPr>
              <a:t>requête</a:t>
            </a:r>
            <a:r>
              <a:rPr lang="fr-FR" sz="1400" dirty="0" smtClean="0"/>
              <a:t>.</a:t>
            </a:r>
            <a:endParaRPr lang="fr-FR" sz="1400" b="1" dirty="0">
              <a:solidFill>
                <a:srgbClr val="C00000"/>
              </a:solidFill>
            </a:endParaRPr>
          </a:p>
        </p:txBody>
      </p:sp>
      <p:pic>
        <p:nvPicPr>
          <p:cNvPr id="13" name="Image 12" descr="recherch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57818" y="4429132"/>
            <a:ext cx="3390913" cy="2214578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Image 16" descr="recherche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57818" y="2322170"/>
            <a:ext cx="2000264" cy="1506626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ZoneTexte 18"/>
          <p:cNvSpPr txBox="1"/>
          <p:nvPr/>
        </p:nvSpPr>
        <p:spPr>
          <a:xfrm>
            <a:off x="1357290" y="4857760"/>
            <a:ext cx="3429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200" dirty="0" smtClean="0"/>
              <a:t>      Le </a:t>
            </a:r>
            <a:r>
              <a:rPr lang="fr-FR" sz="1200" dirty="0" smtClean="0">
                <a:solidFill>
                  <a:srgbClr val="009900"/>
                </a:solidFill>
              </a:rPr>
              <a:t>Mot Clé </a:t>
            </a:r>
            <a:r>
              <a:rPr lang="fr-FR" sz="1200" dirty="0" smtClean="0"/>
              <a:t>que nous avons utilisé dans notre présent exemple est un terme appartenant au domaine de l’informatique : </a:t>
            </a:r>
            <a:r>
              <a:rPr lang="fr-FR" sz="1200" b="1" dirty="0" smtClean="0">
                <a:solidFill>
                  <a:srgbClr val="009900"/>
                </a:solidFill>
              </a:rPr>
              <a:t>cibyl</a:t>
            </a:r>
            <a:r>
              <a:rPr lang="fr-FR" sz="1200" dirty="0" smtClean="0">
                <a:solidFill>
                  <a:srgbClr val="009900"/>
                </a:solidFill>
              </a:rPr>
              <a:t>.</a:t>
            </a:r>
            <a:endParaRPr lang="fr-FR" sz="1200" dirty="0">
              <a:solidFill>
                <a:srgbClr val="009900"/>
              </a:solidFill>
            </a:endParaRPr>
          </a:p>
        </p:txBody>
      </p:sp>
      <p:pic>
        <p:nvPicPr>
          <p:cNvPr id="21" name="Image 20" descr="info-5-128.ico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728" y="5643578"/>
            <a:ext cx="142876" cy="142876"/>
          </a:xfrm>
          <a:prstGeom prst="rect">
            <a:avLst/>
          </a:prstGeom>
        </p:spPr>
      </p:pic>
      <p:pic>
        <p:nvPicPr>
          <p:cNvPr id="22" name="Image 21" descr="point_interrogatio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8728" y="4929198"/>
            <a:ext cx="150814" cy="142876"/>
          </a:xfrm>
          <a:prstGeom prst="rect">
            <a:avLst/>
          </a:prstGeom>
        </p:spPr>
      </p:pic>
      <p:sp>
        <p:nvSpPr>
          <p:cNvPr id="23" name="ZoneTexte 22"/>
          <p:cNvSpPr txBox="1"/>
          <p:nvPr/>
        </p:nvSpPr>
        <p:spPr>
          <a:xfrm>
            <a:off x="1357290" y="5500702"/>
            <a:ext cx="335758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dirty="0" smtClean="0"/>
              <a:t>    </a:t>
            </a:r>
            <a:r>
              <a:rPr lang="fr-FR" sz="1200" dirty="0" smtClean="0"/>
              <a:t>Une fois votre </a:t>
            </a:r>
            <a:r>
              <a:rPr lang="fr-FR" sz="1200" dirty="0" smtClean="0">
                <a:solidFill>
                  <a:srgbClr val="009900"/>
                </a:solidFill>
              </a:rPr>
              <a:t>requête</a:t>
            </a:r>
            <a:r>
              <a:rPr lang="fr-FR" sz="1200" dirty="0" smtClean="0"/>
              <a:t> lancée ,</a:t>
            </a:r>
            <a:r>
              <a:rPr lang="fr-FR" sz="1200" dirty="0" smtClean="0">
                <a:solidFill>
                  <a:srgbClr val="008000"/>
                </a:solidFill>
              </a:rPr>
              <a:t>Google Scholar </a:t>
            </a:r>
            <a:r>
              <a:rPr lang="fr-FR" sz="1200" dirty="0" smtClean="0"/>
              <a:t>va interroger toutes les bases de données et le résultat va s’afficher dans une page  selon la même configuration habituelle du moteur de recherche public </a:t>
            </a:r>
            <a:r>
              <a:rPr lang="fr-FR" sz="1200" dirty="0" smtClean="0">
                <a:solidFill>
                  <a:srgbClr val="008000"/>
                </a:solidFill>
              </a:rPr>
              <a:t>Google</a:t>
            </a:r>
            <a:r>
              <a:rPr lang="fr-FR" sz="1200" dirty="0" smtClean="0"/>
              <a:t>.</a:t>
            </a:r>
            <a:endParaRPr lang="fr-FR" sz="1200" dirty="0"/>
          </a:p>
        </p:txBody>
      </p:sp>
      <p:pic>
        <p:nvPicPr>
          <p:cNvPr id="16" name="Image 15" descr="main-curseur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643570" y="3500438"/>
            <a:ext cx="248216" cy="313372"/>
          </a:xfrm>
          <a:prstGeom prst="rect">
            <a:avLst/>
          </a:prstGeom>
        </p:spPr>
      </p:pic>
      <p:pic>
        <p:nvPicPr>
          <p:cNvPr id="20" name="Image 19" descr="main-curseur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57950" y="4214818"/>
            <a:ext cx="248216" cy="313372"/>
          </a:xfrm>
          <a:prstGeom prst="rect">
            <a:avLst/>
          </a:prstGeom>
        </p:spPr>
      </p:pic>
      <p:pic>
        <p:nvPicPr>
          <p:cNvPr id="24" name="Image 23" descr="main-curseur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286776" y="5929330"/>
            <a:ext cx="248216" cy="31337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71414"/>
            <a:ext cx="8001056" cy="642942"/>
          </a:xfrm>
          <a:prstGeom prst="roundRect">
            <a:avLst/>
          </a:prstGeom>
          <a:solidFill>
            <a:srgbClr val="0099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Recherche</a:t>
            </a:r>
            <a:endParaRPr lang="fr-FR" sz="2800" dirty="0"/>
          </a:p>
        </p:txBody>
      </p:sp>
      <p:pic>
        <p:nvPicPr>
          <p:cNvPr id="3" name="Image 2" descr="recherche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764704"/>
            <a:ext cx="6717079" cy="3929090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 descr="iee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3429000"/>
            <a:ext cx="3441590" cy="1357322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acm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29255" y="764704"/>
            <a:ext cx="3610923" cy="1728192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sciencedirec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64088" y="4869160"/>
            <a:ext cx="3678140" cy="1632834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8" name="Connecteur droit avec flèche 7"/>
          <p:cNvCxnSpPr/>
          <p:nvPr/>
        </p:nvCxnSpPr>
        <p:spPr>
          <a:xfrm flipH="1" flipV="1">
            <a:off x="6084168" y="1484784"/>
            <a:ext cx="1656184" cy="1152129"/>
          </a:xfrm>
          <a:prstGeom prst="straightConnector1">
            <a:avLst/>
          </a:prstGeom>
          <a:ln w="19050">
            <a:prstDash val="sysDash"/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/>
          <p:cNvCxnSpPr/>
          <p:nvPr/>
        </p:nvCxnSpPr>
        <p:spPr>
          <a:xfrm flipH="1">
            <a:off x="7236296" y="2636912"/>
            <a:ext cx="500636" cy="0"/>
          </a:xfrm>
          <a:prstGeom prst="straightConnector1">
            <a:avLst/>
          </a:prstGeom>
          <a:ln w="19050">
            <a:prstDash val="sysDash"/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/>
          <p:cNvCxnSpPr/>
          <p:nvPr/>
        </p:nvCxnSpPr>
        <p:spPr>
          <a:xfrm>
            <a:off x="7740230" y="2636912"/>
            <a:ext cx="72130" cy="1728192"/>
          </a:xfrm>
          <a:prstGeom prst="straightConnector1">
            <a:avLst/>
          </a:prstGeom>
          <a:ln w="19050">
            <a:prstDash val="sysDash"/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 flipH="1">
            <a:off x="6588224" y="2636912"/>
            <a:ext cx="1141298" cy="2520280"/>
          </a:xfrm>
          <a:prstGeom prst="straightConnector1">
            <a:avLst/>
          </a:prstGeom>
          <a:ln w="19050">
            <a:prstDash val="sysDash"/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ZoneTexte 49"/>
          <p:cNvSpPr txBox="1"/>
          <p:nvPr/>
        </p:nvSpPr>
        <p:spPr>
          <a:xfrm>
            <a:off x="0" y="6453336"/>
            <a:ext cx="64442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200" dirty="0" smtClean="0"/>
              <a:t>      Le menu à gauche de l’écran de la page de résultat vous permet de raffiner la votre </a:t>
            </a:r>
            <a:r>
              <a:rPr lang="fr-FR" sz="1200" dirty="0" smtClean="0">
                <a:solidFill>
                  <a:srgbClr val="009900"/>
                </a:solidFill>
              </a:rPr>
              <a:t>recherche</a:t>
            </a:r>
            <a:r>
              <a:rPr lang="fr-FR" sz="1200" dirty="0" smtClean="0"/>
              <a:t>.</a:t>
            </a:r>
            <a:endParaRPr lang="fr-FR" sz="1200" dirty="0"/>
          </a:p>
        </p:txBody>
      </p:sp>
      <p:pic>
        <p:nvPicPr>
          <p:cNvPr id="55" name="Image 54" descr="info-5-128.ico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7504" y="4725144"/>
            <a:ext cx="142876" cy="142876"/>
          </a:xfrm>
          <a:prstGeom prst="rect">
            <a:avLst/>
          </a:prstGeom>
        </p:spPr>
      </p:pic>
      <p:sp>
        <p:nvSpPr>
          <p:cNvPr id="67" name="ZoneTexte 66"/>
          <p:cNvSpPr txBox="1"/>
          <p:nvPr/>
        </p:nvSpPr>
        <p:spPr>
          <a:xfrm>
            <a:off x="0" y="4929198"/>
            <a:ext cx="5072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</a:t>
            </a:r>
            <a:endParaRPr lang="fr-FR" dirty="0"/>
          </a:p>
        </p:txBody>
      </p:sp>
      <p:sp>
        <p:nvSpPr>
          <p:cNvPr id="68" name="ZoneTexte 67"/>
          <p:cNvSpPr txBox="1"/>
          <p:nvPr/>
        </p:nvSpPr>
        <p:spPr>
          <a:xfrm>
            <a:off x="0" y="4929198"/>
            <a:ext cx="5143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 </a:t>
            </a:r>
            <a:endParaRPr lang="fr-FR" dirty="0"/>
          </a:p>
        </p:txBody>
      </p:sp>
      <p:sp>
        <p:nvSpPr>
          <p:cNvPr id="69" name="ZoneTexte 68"/>
          <p:cNvSpPr txBox="1"/>
          <p:nvPr/>
        </p:nvSpPr>
        <p:spPr>
          <a:xfrm>
            <a:off x="0" y="4929198"/>
            <a:ext cx="5143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</a:t>
            </a:r>
            <a:endParaRPr lang="fr-FR" dirty="0"/>
          </a:p>
        </p:txBody>
      </p:sp>
      <p:sp>
        <p:nvSpPr>
          <p:cNvPr id="70" name="ZoneTexte 69"/>
          <p:cNvSpPr txBox="1"/>
          <p:nvPr/>
        </p:nvSpPr>
        <p:spPr>
          <a:xfrm>
            <a:off x="0" y="4929198"/>
            <a:ext cx="5072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</a:t>
            </a:r>
            <a:endParaRPr lang="fr-FR" dirty="0"/>
          </a:p>
        </p:txBody>
      </p:sp>
      <p:sp>
        <p:nvSpPr>
          <p:cNvPr id="116" name="Flèche droite 115"/>
          <p:cNvSpPr/>
          <p:nvPr/>
        </p:nvSpPr>
        <p:spPr>
          <a:xfrm>
            <a:off x="5148064" y="2060848"/>
            <a:ext cx="288032" cy="144016"/>
          </a:xfrm>
          <a:prstGeom prst="rightArrow">
            <a:avLst/>
          </a:prstGeom>
          <a:solidFill>
            <a:srgbClr val="0070C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7" name="Flèche droite 116"/>
          <p:cNvSpPr/>
          <p:nvPr/>
        </p:nvSpPr>
        <p:spPr>
          <a:xfrm>
            <a:off x="5292080" y="3429000"/>
            <a:ext cx="285182" cy="142876"/>
          </a:xfrm>
          <a:prstGeom prst="rightArrow">
            <a:avLst/>
          </a:prstGeom>
          <a:solidFill>
            <a:srgbClr val="0070C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3" name="Flèche à angle droit 122"/>
          <p:cNvSpPr/>
          <p:nvPr/>
        </p:nvSpPr>
        <p:spPr>
          <a:xfrm rot="10800000" flipH="1">
            <a:off x="4788024" y="4149080"/>
            <a:ext cx="792088" cy="720080"/>
          </a:xfrm>
          <a:prstGeom prst="bentUpArrow">
            <a:avLst>
              <a:gd name="adj1" fmla="val 11231"/>
              <a:gd name="adj2" fmla="val 14290"/>
              <a:gd name="adj3" fmla="val 13000"/>
            </a:avLst>
          </a:prstGeom>
          <a:solidFill>
            <a:srgbClr val="0070C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4" name="ZoneTexte 123"/>
          <p:cNvSpPr txBox="1"/>
          <p:nvPr/>
        </p:nvSpPr>
        <p:spPr>
          <a:xfrm>
            <a:off x="0" y="4581128"/>
            <a:ext cx="536408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dirty="0" smtClean="0"/>
              <a:t>    </a:t>
            </a:r>
            <a:r>
              <a:rPr lang="fr-FR" sz="1200" dirty="0" smtClean="0"/>
              <a:t>Si vous cliquez sur le </a:t>
            </a:r>
            <a:r>
              <a:rPr lang="fr-FR" sz="1200" dirty="0" smtClean="0">
                <a:solidFill>
                  <a:srgbClr val="008000"/>
                </a:solidFill>
              </a:rPr>
              <a:t>Titre d’un Article </a:t>
            </a:r>
            <a:r>
              <a:rPr lang="fr-FR" sz="1200" dirty="0" smtClean="0"/>
              <a:t>donné vous serez dirigé vers  sa page dans le site de son éditeur. Quatre cas sont possibles:</a:t>
            </a:r>
          </a:p>
          <a:p>
            <a:pPr algn="justLow"/>
            <a:r>
              <a:rPr lang="fr-FR" sz="1100" b="1" dirty="0" smtClean="0"/>
              <a:t>1- </a:t>
            </a:r>
            <a:r>
              <a:rPr lang="fr-FR" sz="1100" dirty="0" smtClean="0"/>
              <a:t>Le SNDL est abonné à cette base de données et l’</a:t>
            </a:r>
            <a:r>
              <a:rPr lang="fr-FR" sz="1100" dirty="0" smtClean="0">
                <a:solidFill>
                  <a:srgbClr val="006600"/>
                </a:solidFill>
              </a:rPr>
              <a:t>Article recherché  </a:t>
            </a:r>
            <a:r>
              <a:rPr lang="fr-FR" sz="1100" dirty="0" smtClean="0"/>
              <a:t>est couvert par  cet abonnement dans ce cas là vous pouvez le visualiser et éventuellement le télécharger.</a:t>
            </a:r>
          </a:p>
          <a:p>
            <a:pPr algn="justLow"/>
            <a:r>
              <a:rPr lang="fr-FR" sz="1100" b="1" dirty="0" smtClean="0"/>
              <a:t>2-</a:t>
            </a:r>
            <a:r>
              <a:rPr lang="fr-FR" sz="1100" dirty="0" smtClean="0"/>
              <a:t> L’</a:t>
            </a:r>
            <a:r>
              <a:rPr lang="fr-FR" sz="1100" dirty="0" smtClean="0">
                <a:solidFill>
                  <a:srgbClr val="008000"/>
                </a:solidFill>
              </a:rPr>
              <a:t>Article recherché </a:t>
            </a:r>
            <a:r>
              <a:rPr lang="fr-FR" sz="1100" dirty="0" smtClean="0"/>
              <a:t>est en </a:t>
            </a:r>
            <a:r>
              <a:rPr lang="fr-FR" sz="1100" dirty="0" smtClean="0">
                <a:solidFill>
                  <a:srgbClr val="006600"/>
                </a:solidFill>
              </a:rPr>
              <a:t>libres accès (Open access)</a:t>
            </a:r>
            <a:r>
              <a:rPr lang="fr-FR" sz="1100" dirty="0" smtClean="0"/>
              <a:t> et dans ce cas là aussi vous pouvez le visualiser et éventuellement le télécharger.</a:t>
            </a:r>
          </a:p>
          <a:p>
            <a:pPr algn="justLow"/>
            <a:r>
              <a:rPr lang="fr-FR" sz="1100" b="1" dirty="0" smtClean="0"/>
              <a:t>3-</a:t>
            </a:r>
            <a:r>
              <a:rPr lang="fr-FR" sz="1100" dirty="0" smtClean="0"/>
              <a:t> Le SNDL est abonné à cette base de données mais l’</a:t>
            </a:r>
            <a:r>
              <a:rPr lang="fr-FR" sz="1100" dirty="0" smtClean="0">
                <a:solidFill>
                  <a:srgbClr val="006600"/>
                </a:solidFill>
              </a:rPr>
              <a:t>Article recherché  </a:t>
            </a:r>
            <a:r>
              <a:rPr lang="fr-FR" sz="1100" dirty="0" smtClean="0"/>
              <a:t>n’est pas couvert par  cet abonnement et dans ce cas  vous ne pouvez ni le  visualiser ni  le télécharger.</a:t>
            </a:r>
          </a:p>
          <a:p>
            <a:pPr algn="justLow"/>
            <a:r>
              <a:rPr lang="fr-FR" sz="1100" b="1" dirty="0" smtClean="0"/>
              <a:t>4-</a:t>
            </a:r>
            <a:r>
              <a:rPr lang="fr-FR" sz="1100" dirty="0" smtClean="0"/>
              <a:t> Le SNDL n’est pas abonné à cette base de données et dans ce cas là aussi vous ne pouvez ni visualiser l’</a:t>
            </a:r>
            <a:r>
              <a:rPr lang="fr-FR" sz="1100" dirty="0" smtClean="0">
                <a:solidFill>
                  <a:srgbClr val="006600"/>
                </a:solidFill>
              </a:rPr>
              <a:t> Article recherché </a:t>
            </a:r>
            <a:r>
              <a:rPr lang="fr-FR" sz="1100" dirty="0" smtClean="0"/>
              <a:t>ni  le télécharger.</a:t>
            </a:r>
            <a:endParaRPr lang="fr-FR" sz="1100" dirty="0"/>
          </a:p>
        </p:txBody>
      </p:sp>
      <p:sp>
        <p:nvSpPr>
          <p:cNvPr id="38" name="Rectangle 37"/>
          <p:cNvSpPr/>
          <p:nvPr/>
        </p:nvSpPr>
        <p:spPr>
          <a:xfrm>
            <a:off x="1835696" y="1268760"/>
            <a:ext cx="1214446" cy="21431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9" name="Image 38" descr="pdf-download button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12360" y="1916832"/>
            <a:ext cx="1071570" cy="1071570"/>
          </a:xfrm>
          <a:prstGeom prst="rect">
            <a:avLst/>
          </a:prstGeom>
          <a:ln w="19050">
            <a:solidFill>
              <a:srgbClr val="0066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" name="Image 36" descr="main-curseur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15816" y="1916832"/>
            <a:ext cx="214314" cy="270571"/>
          </a:xfrm>
          <a:prstGeom prst="rect">
            <a:avLst/>
          </a:prstGeom>
        </p:spPr>
      </p:pic>
      <p:pic>
        <p:nvPicPr>
          <p:cNvPr id="40" name="Image 39" descr="main-curseur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915816" y="3356992"/>
            <a:ext cx="204790" cy="258547"/>
          </a:xfrm>
          <a:prstGeom prst="rect">
            <a:avLst/>
          </a:prstGeom>
        </p:spPr>
      </p:pic>
      <p:pic>
        <p:nvPicPr>
          <p:cNvPr id="41" name="Image 40" descr="main-curseur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843808" y="4077072"/>
            <a:ext cx="191631" cy="241934"/>
          </a:xfrm>
          <a:prstGeom prst="rect">
            <a:avLst/>
          </a:prstGeom>
        </p:spPr>
      </p:pic>
      <p:pic>
        <p:nvPicPr>
          <p:cNvPr id="42" name="Image 41" descr="main-curseur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660232" y="2708920"/>
            <a:ext cx="214314" cy="270571"/>
          </a:xfrm>
          <a:prstGeom prst="rect">
            <a:avLst/>
          </a:prstGeom>
        </p:spPr>
      </p:pic>
      <p:pic>
        <p:nvPicPr>
          <p:cNvPr id="44" name="Image 43" descr="point_interrogation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7504" y="6525344"/>
            <a:ext cx="150814" cy="14287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71414"/>
            <a:ext cx="8001056" cy="642942"/>
          </a:xfrm>
          <a:prstGeom prst="roundRect">
            <a:avLst/>
          </a:prstGeom>
          <a:solidFill>
            <a:srgbClr val="0099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Recherche</a:t>
            </a:r>
            <a:endParaRPr lang="fr-FR" sz="2800" dirty="0"/>
          </a:p>
        </p:txBody>
      </p:sp>
      <p:sp>
        <p:nvSpPr>
          <p:cNvPr id="3" name="ZoneTexte 2"/>
          <p:cNvSpPr txBox="1"/>
          <p:nvPr/>
        </p:nvSpPr>
        <p:spPr>
          <a:xfrm>
            <a:off x="857224" y="928670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571472" y="857233"/>
            <a:ext cx="37147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Clr>
                <a:srgbClr val="C00000"/>
              </a:buClr>
              <a:buFont typeface="+mj-lt"/>
              <a:buAutoNum type="romanLcPeriod" startAt="2"/>
            </a:pPr>
            <a:r>
              <a:rPr lang="fr-FR" sz="1600" b="1" dirty="0" smtClean="0">
                <a:solidFill>
                  <a:srgbClr val="C00000"/>
                </a:solidFill>
              </a:rPr>
              <a:t>Recherche via Scopus</a:t>
            </a:r>
          </a:p>
          <a:p>
            <a:pPr marL="400050" indent="-400050">
              <a:buClr>
                <a:srgbClr val="C00000"/>
              </a:buClr>
            </a:pPr>
            <a:endParaRPr lang="fr-FR" sz="1600" dirty="0" smtClean="0">
              <a:solidFill>
                <a:srgbClr val="C00000"/>
              </a:solidFill>
            </a:endParaRPr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r>
              <a:rPr lang="fr-FR" sz="1600" dirty="0" smtClean="0"/>
              <a:t>Connectez-vous à SNDL avec votre  Identifiant et votre Mot de Passe;</a:t>
            </a:r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endParaRPr lang="fr-FR" sz="1600" dirty="0" smtClean="0"/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r>
              <a:rPr lang="fr-FR" sz="1600" dirty="0" smtClean="0"/>
              <a:t>Cliquez sur l’icône de </a:t>
            </a:r>
            <a:r>
              <a:rPr lang="fr-FR" sz="1600" dirty="0" smtClean="0">
                <a:solidFill>
                  <a:srgbClr val="008000"/>
                </a:solidFill>
              </a:rPr>
              <a:t>Scopus;</a:t>
            </a:r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endParaRPr lang="fr-FR" sz="1600" dirty="0" smtClean="0">
              <a:solidFill>
                <a:srgbClr val="008000"/>
              </a:solidFill>
            </a:endParaRPr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r>
              <a:rPr lang="fr-FR" sz="1600" dirty="0" smtClean="0"/>
              <a:t> Choisissez l’onglet </a:t>
            </a:r>
            <a:r>
              <a:rPr lang="fr-FR" sz="1600" dirty="0" smtClean="0">
                <a:solidFill>
                  <a:srgbClr val="008000"/>
                </a:solidFill>
              </a:rPr>
              <a:t>Document </a:t>
            </a:r>
            <a:r>
              <a:rPr lang="fr-FR" sz="1600" dirty="0" err="1" smtClean="0">
                <a:solidFill>
                  <a:srgbClr val="008000"/>
                </a:solidFill>
              </a:rPr>
              <a:t>search</a:t>
            </a:r>
            <a:r>
              <a:rPr lang="fr-FR" sz="1600" dirty="0" smtClean="0">
                <a:solidFill>
                  <a:srgbClr val="008000"/>
                </a:solidFill>
              </a:rPr>
              <a:t> </a:t>
            </a:r>
            <a:r>
              <a:rPr lang="fr-FR" sz="1600" dirty="0" smtClean="0"/>
              <a:t>ou</a:t>
            </a:r>
            <a:r>
              <a:rPr lang="fr-FR" sz="1600" dirty="0" smtClean="0">
                <a:solidFill>
                  <a:srgbClr val="008000"/>
                </a:solidFill>
              </a:rPr>
              <a:t> </a:t>
            </a:r>
            <a:r>
              <a:rPr lang="fr-FR" sz="1600" dirty="0" err="1" smtClean="0">
                <a:solidFill>
                  <a:srgbClr val="008000"/>
                </a:solidFill>
              </a:rPr>
              <a:t>Advenced</a:t>
            </a:r>
            <a:r>
              <a:rPr lang="fr-FR" sz="1600" dirty="0" smtClean="0">
                <a:solidFill>
                  <a:srgbClr val="008000"/>
                </a:solidFill>
              </a:rPr>
              <a:t> </a:t>
            </a:r>
            <a:r>
              <a:rPr lang="fr-FR" sz="1600" dirty="0" err="1" smtClean="0">
                <a:solidFill>
                  <a:srgbClr val="008000"/>
                </a:solidFill>
              </a:rPr>
              <a:t>search</a:t>
            </a:r>
            <a:r>
              <a:rPr lang="fr-FR" sz="1600" dirty="0" smtClean="0">
                <a:solidFill>
                  <a:srgbClr val="008000"/>
                </a:solidFill>
              </a:rPr>
              <a:t>; </a:t>
            </a:r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endParaRPr lang="fr-FR" sz="1600" dirty="0" smtClean="0">
              <a:solidFill>
                <a:srgbClr val="008000"/>
              </a:solidFill>
            </a:endParaRPr>
          </a:p>
          <a:p>
            <a:pPr marL="400050" indent="-217488" algn="justLow">
              <a:buFont typeface="+mj-lt"/>
              <a:buAutoNum type="arabicParenR"/>
              <a:tabLst>
                <a:tab pos="182563" algn="l"/>
              </a:tabLst>
            </a:pPr>
            <a:r>
              <a:rPr lang="fr-FR" sz="1600" dirty="0" smtClean="0"/>
              <a:t>Effectuez une recherche générale à l’aide d’un ou deux </a:t>
            </a:r>
            <a:r>
              <a:rPr lang="fr-FR" sz="1600" dirty="0" smtClean="0">
                <a:solidFill>
                  <a:srgbClr val="009900"/>
                </a:solidFill>
              </a:rPr>
              <a:t>Mots-clés</a:t>
            </a:r>
            <a:r>
              <a:rPr lang="fr-FR" sz="1600" dirty="0" smtClean="0"/>
              <a:t> ou lancez une recherche plus précise, en la limitant à certaines dates, à  un type de document ou à un domaine.      </a:t>
            </a:r>
            <a:endParaRPr lang="fr-FR" sz="1600" dirty="0">
              <a:solidFill>
                <a:srgbClr val="C00000"/>
              </a:solidFill>
            </a:endParaRPr>
          </a:p>
        </p:txBody>
      </p:sp>
      <p:pic>
        <p:nvPicPr>
          <p:cNvPr id="5" name="Image 4" descr="scopu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2143116"/>
            <a:ext cx="1285884" cy="408512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one-finger-multi-size2.ico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00760" y="1857364"/>
            <a:ext cx="214314" cy="214314"/>
          </a:xfrm>
          <a:prstGeom prst="rect">
            <a:avLst/>
          </a:prstGeom>
        </p:spPr>
      </p:pic>
      <p:pic>
        <p:nvPicPr>
          <p:cNvPr id="10" name="Image 9" descr="scop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2643182"/>
            <a:ext cx="4071966" cy="2020109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 10" descr="scop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86380" y="4857760"/>
            <a:ext cx="1285884" cy="1764143"/>
          </a:xfrm>
          <a:prstGeom prst="rect">
            <a:avLst/>
          </a:prstGeom>
          <a:ln w="12700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Image 11" descr="scop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72330" y="4857760"/>
            <a:ext cx="1571636" cy="1823610"/>
          </a:xfrm>
          <a:prstGeom prst="rect">
            <a:avLst/>
          </a:prstGeom>
          <a:ln w="12700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Flèche vers le bas 14"/>
          <p:cNvSpPr/>
          <p:nvPr/>
        </p:nvSpPr>
        <p:spPr>
          <a:xfrm rot="2799396" flipH="1">
            <a:off x="7110575" y="3567638"/>
            <a:ext cx="150017" cy="1741551"/>
          </a:xfrm>
          <a:prstGeom prst="downArrow">
            <a:avLst/>
          </a:prstGeom>
          <a:solidFill>
            <a:srgbClr val="0099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lèche vers le bas 16"/>
          <p:cNvSpPr/>
          <p:nvPr/>
        </p:nvSpPr>
        <p:spPr>
          <a:xfrm>
            <a:off x="7929586" y="3143248"/>
            <a:ext cx="142876" cy="1857388"/>
          </a:xfrm>
          <a:prstGeom prst="downArrow">
            <a:avLst/>
          </a:prstGeom>
          <a:solidFill>
            <a:srgbClr val="0099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 descr="recherche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5008" y="785794"/>
            <a:ext cx="1714512" cy="1291393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2" name="Rectangle 21"/>
          <p:cNvSpPr/>
          <p:nvPr/>
        </p:nvSpPr>
        <p:spPr>
          <a:xfrm>
            <a:off x="928662" y="4857760"/>
            <a:ext cx="42148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/>
            <a:r>
              <a:rPr lang="fr-FR" sz="1200" dirty="0" smtClean="0">
                <a:solidFill>
                  <a:srgbClr val="008000"/>
                </a:solidFill>
              </a:rPr>
              <a:t>     </a:t>
            </a:r>
            <a:r>
              <a:rPr lang="fr-FR" sz="1200" dirty="0" smtClean="0"/>
              <a:t>En plus de la recherche de document (</a:t>
            </a:r>
            <a:r>
              <a:rPr lang="fr-FR" sz="1200" dirty="0" smtClean="0">
                <a:solidFill>
                  <a:srgbClr val="008000"/>
                </a:solidFill>
              </a:rPr>
              <a:t>Document </a:t>
            </a:r>
            <a:r>
              <a:rPr lang="fr-FR" sz="1200" dirty="0" err="1" smtClean="0">
                <a:solidFill>
                  <a:srgbClr val="008000"/>
                </a:solidFill>
              </a:rPr>
              <a:t>search</a:t>
            </a:r>
            <a:r>
              <a:rPr lang="fr-FR" sz="1200" dirty="0" smtClean="0"/>
              <a:t>) et de la recherche avancée (</a:t>
            </a:r>
            <a:r>
              <a:rPr lang="fr-FR" sz="1200" dirty="0" smtClean="0">
                <a:solidFill>
                  <a:srgbClr val="008000"/>
                </a:solidFill>
              </a:rPr>
              <a:t>Advanced </a:t>
            </a:r>
            <a:r>
              <a:rPr lang="fr-FR" sz="1200" dirty="0" err="1" smtClean="0">
                <a:solidFill>
                  <a:srgbClr val="008000"/>
                </a:solidFill>
              </a:rPr>
              <a:t>search</a:t>
            </a:r>
            <a:r>
              <a:rPr lang="fr-FR" sz="1200" dirty="0" smtClean="0"/>
              <a:t>), le masque de recherche de Scopus vous permet d’effectuer deux autres types de recherche: </a:t>
            </a:r>
            <a:r>
              <a:rPr lang="fr-FR" sz="1200" dirty="0" smtClean="0">
                <a:solidFill>
                  <a:srgbClr val="008000"/>
                </a:solidFill>
              </a:rPr>
              <a:t>Recherche d’auteur</a:t>
            </a:r>
            <a:r>
              <a:rPr lang="fr-FR" sz="1200" dirty="0" smtClean="0"/>
              <a:t> et </a:t>
            </a:r>
            <a:r>
              <a:rPr lang="fr-FR" sz="1200" dirty="0" smtClean="0">
                <a:solidFill>
                  <a:srgbClr val="008000"/>
                </a:solidFill>
              </a:rPr>
              <a:t>Recherche d’ affiliation</a:t>
            </a:r>
            <a:r>
              <a:rPr lang="fr-FR" sz="1200" dirty="0" smtClean="0"/>
              <a:t> .</a:t>
            </a:r>
            <a:endParaRPr lang="fr-FR" sz="1200" dirty="0"/>
          </a:p>
        </p:txBody>
      </p:sp>
      <p:pic>
        <p:nvPicPr>
          <p:cNvPr id="23" name="Image 22" descr="point_interrogation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00100" y="4929198"/>
            <a:ext cx="150814" cy="142876"/>
          </a:xfrm>
          <a:prstGeom prst="rect">
            <a:avLst/>
          </a:prstGeom>
        </p:spPr>
      </p:pic>
      <p:sp>
        <p:nvSpPr>
          <p:cNvPr id="24" name="ZoneTexte 23"/>
          <p:cNvSpPr txBox="1"/>
          <p:nvPr/>
        </p:nvSpPr>
        <p:spPr>
          <a:xfrm>
            <a:off x="928662" y="5715016"/>
            <a:ext cx="42148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200" dirty="0" smtClean="0"/>
              <a:t>     Dans notre présent exemple nous avons choisi d’effectuer une </a:t>
            </a:r>
            <a:r>
              <a:rPr lang="fr-FR" sz="1200" dirty="0" smtClean="0">
                <a:solidFill>
                  <a:srgbClr val="008000"/>
                </a:solidFill>
              </a:rPr>
              <a:t>recherche de document </a:t>
            </a:r>
            <a:r>
              <a:rPr lang="fr-FR" sz="1200" dirty="0" smtClean="0"/>
              <a:t>avec un </a:t>
            </a:r>
            <a:r>
              <a:rPr lang="fr-FR" sz="1200" dirty="0" smtClean="0">
                <a:solidFill>
                  <a:srgbClr val="008000"/>
                </a:solidFill>
              </a:rPr>
              <a:t>Mot Clé </a:t>
            </a:r>
            <a:r>
              <a:rPr lang="fr-FR" sz="1200" dirty="0" smtClean="0"/>
              <a:t>appartenant au domaine de la médecine : </a:t>
            </a:r>
            <a:r>
              <a:rPr lang="fr-FR" sz="1200" b="1" dirty="0" smtClean="0">
                <a:solidFill>
                  <a:srgbClr val="008000"/>
                </a:solidFill>
              </a:rPr>
              <a:t>Euthanasie</a:t>
            </a:r>
            <a:r>
              <a:rPr lang="fr-FR" sz="1200" dirty="0" smtClean="0"/>
              <a:t>;</a:t>
            </a:r>
            <a:r>
              <a:rPr lang="fr-FR" sz="1200" b="1" dirty="0" smtClean="0">
                <a:solidFill>
                  <a:srgbClr val="008000"/>
                </a:solidFill>
              </a:rPr>
              <a:t> </a:t>
            </a:r>
            <a:r>
              <a:rPr lang="fr-FR" sz="1200" dirty="0" smtClean="0"/>
              <a:t>en limitant notre </a:t>
            </a:r>
            <a:r>
              <a:rPr lang="fr-FR" sz="1200" dirty="0" smtClean="0">
                <a:solidFill>
                  <a:srgbClr val="009900"/>
                </a:solidFill>
              </a:rPr>
              <a:t>recherche</a:t>
            </a:r>
            <a:r>
              <a:rPr lang="fr-FR" sz="1200" dirty="0" smtClean="0"/>
              <a:t> au niveau de : </a:t>
            </a:r>
            <a:r>
              <a:rPr lang="fr-FR" sz="1200" b="1" dirty="0" smtClean="0">
                <a:solidFill>
                  <a:srgbClr val="008000"/>
                </a:solidFill>
              </a:rPr>
              <a:t>Article Title, Abstract, Keywords </a:t>
            </a:r>
            <a:r>
              <a:rPr lang="fr-FR" sz="1200" dirty="0" smtClean="0"/>
              <a:t>et à un type de document: </a:t>
            </a:r>
            <a:r>
              <a:rPr lang="fr-FR" sz="1200" b="1" dirty="0" smtClean="0">
                <a:solidFill>
                  <a:srgbClr val="008000"/>
                </a:solidFill>
              </a:rPr>
              <a:t>Article or review</a:t>
            </a:r>
            <a:r>
              <a:rPr lang="fr-FR" sz="1200" dirty="0" smtClean="0"/>
              <a:t>.</a:t>
            </a:r>
            <a:endParaRPr lang="fr-FR" sz="1200" b="1" dirty="0" smtClean="0">
              <a:solidFill>
                <a:srgbClr val="008000"/>
              </a:solidFill>
            </a:endParaRPr>
          </a:p>
        </p:txBody>
      </p:sp>
      <p:pic>
        <p:nvPicPr>
          <p:cNvPr id="25" name="Image 24" descr="point_interrogation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00100" y="5786454"/>
            <a:ext cx="142876" cy="135356"/>
          </a:xfrm>
          <a:prstGeom prst="rect">
            <a:avLst/>
          </a:prstGeom>
        </p:spPr>
      </p:pic>
      <p:pic>
        <p:nvPicPr>
          <p:cNvPr id="26" name="Image 25" descr="main-curseur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857885" y="1857364"/>
            <a:ext cx="214314" cy="270570"/>
          </a:xfrm>
          <a:prstGeom prst="rect">
            <a:avLst/>
          </a:prstGeom>
        </p:spPr>
      </p:pic>
      <p:pic>
        <p:nvPicPr>
          <p:cNvPr id="27" name="Image 26" descr="main-curseur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715139" y="2428868"/>
            <a:ext cx="226339" cy="285752"/>
          </a:xfrm>
          <a:prstGeom prst="rect">
            <a:avLst/>
          </a:prstGeom>
        </p:spPr>
      </p:pic>
      <p:pic>
        <p:nvPicPr>
          <p:cNvPr id="28" name="Image 27" descr="main-curseur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857884" y="1857364"/>
            <a:ext cx="226339" cy="285752"/>
          </a:xfrm>
          <a:prstGeom prst="rect">
            <a:avLst/>
          </a:prstGeom>
        </p:spPr>
      </p:pic>
      <p:pic>
        <p:nvPicPr>
          <p:cNvPr id="29" name="Image 28" descr="main-curseur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143900" y="3143248"/>
            <a:ext cx="226339" cy="2857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71414"/>
            <a:ext cx="8001056" cy="642942"/>
          </a:xfrm>
          <a:prstGeom prst="roundRect">
            <a:avLst/>
          </a:prstGeom>
          <a:solidFill>
            <a:srgbClr val="0099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Recherche</a:t>
            </a:r>
            <a:endParaRPr lang="fr-FR" sz="2800" dirty="0"/>
          </a:p>
        </p:txBody>
      </p:sp>
      <p:graphicFrame>
        <p:nvGraphicFramePr>
          <p:cNvPr id="3" name="Objet 2"/>
          <p:cNvGraphicFramePr>
            <a:graphicFrameLocks noChangeAspect="1"/>
          </p:cNvGraphicFramePr>
          <p:nvPr/>
        </p:nvGraphicFramePr>
        <p:xfrm>
          <a:off x="571472" y="785794"/>
          <a:ext cx="9023295" cy="5072098"/>
        </p:xfrm>
        <a:graphic>
          <a:graphicData uri="http://schemas.openxmlformats.org/presentationml/2006/ole">
            <p:oleObj spid="_x0000_s46082" name="Document" r:id="rId4" imgW="8844323" imgH="4237984" progId="Word.Document.12">
              <p:embed/>
            </p:oleObj>
          </a:graphicData>
        </a:graphic>
      </p:graphicFrame>
      <p:sp>
        <p:nvSpPr>
          <p:cNvPr id="10" name="ZoneTexte 9"/>
          <p:cNvSpPr txBox="1"/>
          <p:nvPr/>
        </p:nvSpPr>
        <p:spPr>
          <a:xfrm>
            <a:off x="142844" y="6581001"/>
            <a:ext cx="67866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 Le menu à gauche de l’écran de la page de résultats vous permet de raffiner encore plus votre</a:t>
            </a:r>
            <a:r>
              <a:rPr lang="fr-FR" sz="1200" dirty="0" smtClean="0">
                <a:solidFill>
                  <a:srgbClr val="009900"/>
                </a:solidFill>
              </a:rPr>
              <a:t> recherche</a:t>
            </a:r>
            <a:r>
              <a:rPr lang="fr-FR" sz="1200" dirty="0" smtClean="0"/>
              <a:t>.</a:t>
            </a:r>
            <a:endParaRPr lang="fr-FR" sz="1200" dirty="0"/>
          </a:p>
        </p:txBody>
      </p:sp>
      <p:sp>
        <p:nvSpPr>
          <p:cNvPr id="14" name="Flèche à angle droit 13"/>
          <p:cNvSpPr/>
          <p:nvPr/>
        </p:nvSpPr>
        <p:spPr>
          <a:xfrm rot="5400000">
            <a:off x="3536149" y="2964654"/>
            <a:ext cx="214313" cy="3143271"/>
          </a:xfrm>
          <a:prstGeom prst="bentUpArrow">
            <a:avLst/>
          </a:prstGeom>
          <a:solidFill>
            <a:srgbClr val="0099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lèche à angle droit 14"/>
          <p:cNvSpPr/>
          <p:nvPr/>
        </p:nvSpPr>
        <p:spPr>
          <a:xfrm rot="5400000">
            <a:off x="3607587" y="2250273"/>
            <a:ext cx="214314" cy="3000396"/>
          </a:xfrm>
          <a:prstGeom prst="bentUpArrow">
            <a:avLst/>
          </a:prstGeom>
          <a:solidFill>
            <a:srgbClr val="0099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/>
          <p:cNvSpPr txBox="1"/>
          <p:nvPr/>
        </p:nvSpPr>
        <p:spPr>
          <a:xfrm>
            <a:off x="0" y="5572140"/>
            <a:ext cx="5500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      Sur la page de résultats ,lorsque vous survolez la case d’un </a:t>
            </a:r>
            <a:r>
              <a:rPr lang="fr-FR" sz="1200" dirty="0" smtClean="0">
                <a:solidFill>
                  <a:srgbClr val="009900"/>
                </a:solidFill>
              </a:rPr>
              <a:t>Titre  </a:t>
            </a:r>
            <a:r>
              <a:rPr lang="fr-FR" sz="1200" dirty="0" smtClean="0"/>
              <a:t>donné avec</a:t>
            </a:r>
          </a:p>
          <a:p>
            <a:r>
              <a:rPr lang="fr-FR" sz="1200" dirty="0" smtClean="0"/>
              <a:t> le curseur  cette dernière s’illumine et des liens hypertextes apparaissent en dessous.  </a:t>
            </a:r>
            <a:endParaRPr lang="fr-FR" sz="1200" dirty="0"/>
          </a:p>
        </p:txBody>
      </p:sp>
      <p:pic>
        <p:nvPicPr>
          <p:cNvPr id="20" name="Image 19" descr="point_interrogati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06" y="6643710"/>
            <a:ext cx="142844" cy="135326"/>
          </a:xfrm>
          <a:prstGeom prst="rect">
            <a:avLst/>
          </a:prstGeom>
        </p:spPr>
      </p:pic>
      <p:pic>
        <p:nvPicPr>
          <p:cNvPr id="22" name="Image 21" descr="info-5-128.ico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406" y="5643578"/>
            <a:ext cx="142876" cy="142876"/>
          </a:xfrm>
          <a:prstGeom prst="rect">
            <a:avLst/>
          </a:prstGeom>
        </p:spPr>
      </p:pic>
      <p:sp>
        <p:nvSpPr>
          <p:cNvPr id="23" name="ZoneTexte 22"/>
          <p:cNvSpPr txBox="1"/>
          <p:nvPr/>
        </p:nvSpPr>
        <p:spPr>
          <a:xfrm>
            <a:off x="0" y="5929330"/>
            <a:ext cx="8858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200" dirty="0" smtClean="0"/>
              <a:t>     Si vous cliquez sur le lien  « </a:t>
            </a:r>
            <a:r>
              <a:rPr lang="fr-FR" sz="1200" u="sng" dirty="0" smtClean="0">
                <a:solidFill>
                  <a:srgbClr val="009900"/>
                </a:solidFill>
              </a:rPr>
              <a:t>View </a:t>
            </a:r>
            <a:r>
              <a:rPr lang="fr-FR" sz="1200" u="sng" dirty="0" err="1" smtClean="0">
                <a:solidFill>
                  <a:srgbClr val="009900"/>
                </a:solidFill>
              </a:rPr>
              <a:t>at</a:t>
            </a:r>
            <a:r>
              <a:rPr lang="fr-FR" sz="1200" u="sng" dirty="0" smtClean="0">
                <a:solidFill>
                  <a:srgbClr val="009900"/>
                </a:solidFill>
              </a:rPr>
              <a:t> Publisher</a:t>
            </a:r>
            <a:r>
              <a:rPr lang="fr-FR" sz="1200" dirty="0" smtClean="0">
                <a:solidFill>
                  <a:srgbClr val="009900"/>
                </a:solidFill>
              </a:rPr>
              <a:t>    </a:t>
            </a:r>
            <a:r>
              <a:rPr lang="fr-FR" sz="1200" dirty="0" smtClean="0"/>
              <a:t>» vous serez guidé vers le texte intégral de l’</a:t>
            </a:r>
            <a:r>
              <a:rPr lang="fr-FR" sz="1200" dirty="0" smtClean="0">
                <a:solidFill>
                  <a:srgbClr val="008000"/>
                </a:solidFill>
              </a:rPr>
              <a:t>Article</a:t>
            </a:r>
            <a:r>
              <a:rPr lang="fr-FR" sz="1200" dirty="0" smtClean="0"/>
              <a:t> dans le site de son éditeur .Si le  SNDL est abonné à la BdD de cet éditeur   et si l’</a:t>
            </a:r>
            <a:r>
              <a:rPr lang="fr-FR" sz="1200" dirty="0" smtClean="0">
                <a:solidFill>
                  <a:srgbClr val="008000"/>
                </a:solidFill>
              </a:rPr>
              <a:t>Article </a:t>
            </a:r>
            <a:r>
              <a:rPr lang="fr-FR" sz="1200" dirty="0" smtClean="0"/>
              <a:t>en question est couvert par l’abonnement SNDL vous pouvez ,dans ce cas là, le télécharger.</a:t>
            </a:r>
            <a:endParaRPr lang="fr-FR" sz="1200" dirty="0"/>
          </a:p>
        </p:txBody>
      </p:sp>
      <p:pic>
        <p:nvPicPr>
          <p:cNvPr id="24" name="Image 23" descr="info-5-128.ico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406" y="6000768"/>
            <a:ext cx="142876" cy="142876"/>
          </a:xfrm>
          <a:prstGeom prst="rect">
            <a:avLst/>
          </a:prstGeom>
        </p:spPr>
      </p:pic>
      <p:sp>
        <p:nvSpPr>
          <p:cNvPr id="27" name="ZoneTexte 26"/>
          <p:cNvSpPr txBox="1"/>
          <p:nvPr/>
        </p:nvSpPr>
        <p:spPr>
          <a:xfrm>
            <a:off x="142844" y="6357958"/>
            <a:ext cx="50006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 Le lien « </a:t>
            </a:r>
            <a:r>
              <a:rPr lang="fr-FR" sz="1200" u="sng" dirty="0" smtClean="0">
                <a:solidFill>
                  <a:srgbClr val="009900"/>
                </a:solidFill>
              </a:rPr>
              <a:t>View at Publisher</a:t>
            </a:r>
            <a:r>
              <a:rPr lang="fr-FR" sz="1200" dirty="0" smtClean="0">
                <a:solidFill>
                  <a:srgbClr val="009900"/>
                </a:solidFill>
              </a:rPr>
              <a:t>    </a:t>
            </a:r>
            <a:r>
              <a:rPr lang="fr-FR" sz="1200" dirty="0" smtClean="0"/>
              <a:t>»</a:t>
            </a:r>
            <a:r>
              <a:rPr lang="fr-FR" sz="1200" dirty="0" smtClean="0">
                <a:solidFill>
                  <a:srgbClr val="009900"/>
                </a:solidFill>
              </a:rPr>
              <a:t> </a:t>
            </a:r>
            <a:r>
              <a:rPr lang="fr-FR" sz="1200" dirty="0" smtClean="0"/>
              <a:t>n’apparait pas sous tous les </a:t>
            </a:r>
            <a:r>
              <a:rPr lang="fr-FR" sz="1200" dirty="0" smtClean="0">
                <a:solidFill>
                  <a:srgbClr val="009900"/>
                </a:solidFill>
              </a:rPr>
              <a:t>Titres d’articles</a:t>
            </a:r>
            <a:r>
              <a:rPr lang="fr-FR" sz="1200" dirty="0" smtClean="0"/>
              <a:t>. </a:t>
            </a:r>
          </a:p>
        </p:txBody>
      </p:sp>
      <p:pic>
        <p:nvPicPr>
          <p:cNvPr id="28" name="Image 27" descr="point_interrogati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06" y="6429396"/>
            <a:ext cx="150814" cy="142876"/>
          </a:xfrm>
          <a:prstGeom prst="rect">
            <a:avLst/>
          </a:prstGeom>
        </p:spPr>
      </p:pic>
      <p:pic>
        <p:nvPicPr>
          <p:cNvPr id="25" name="Image 24" descr="scop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14480" y="3929066"/>
            <a:ext cx="7358114" cy="519928"/>
          </a:xfrm>
          <a:prstGeom prst="rect">
            <a:avLst/>
          </a:prstGeom>
          <a:ln w="9525"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Image 25" descr="scop7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14480" y="3143248"/>
            <a:ext cx="7358114" cy="503687"/>
          </a:xfrm>
          <a:prstGeom prst="rect">
            <a:avLst/>
          </a:prstGeom>
          <a:ln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Image 28" descr="scop8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86380" y="1857364"/>
            <a:ext cx="3641605" cy="2048962"/>
          </a:xfrm>
          <a:prstGeom prst="rect">
            <a:avLst/>
          </a:prstGeom>
          <a:ln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Image 29" descr="scop9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286380" y="4000504"/>
            <a:ext cx="3643338" cy="1857388"/>
          </a:xfrm>
          <a:prstGeom prst="rect">
            <a:avLst/>
          </a:prstGeom>
          <a:ln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34" name="Connecteur droit avec flèche 33"/>
          <p:cNvCxnSpPr>
            <a:stCxn id="36" idx="1"/>
          </p:cNvCxnSpPr>
          <p:nvPr/>
        </p:nvCxnSpPr>
        <p:spPr>
          <a:xfrm rot="10800000">
            <a:off x="6286512" y="3643314"/>
            <a:ext cx="1357322" cy="142876"/>
          </a:xfrm>
          <a:prstGeom prst="straightConnector1">
            <a:avLst/>
          </a:prstGeom>
          <a:ln w="19050">
            <a:solidFill>
              <a:srgbClr val="006666"/>
            </a:solidFill>
            <a:prstDash val="sysDash"/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cteur droit avec flèche 41"/>
          <p:cNvCxnSpPr>
            <a:stCxn id="36" idx="1"/>
          </p:cNvCxnSpPr>
          <p:nvPr/>
        </p:nvCxnSpPr>
        <p:spPr>
          <a:xfrm rot="10800000" flipV="1">
            <a:off x="6500826" y="3786190"/>
            <a:ext cx="1143008" cy="357190"/>
          </a:xfrm>
          <a:prstGeom prst="straightConnector1">
            <a:avLst/>
          </a:prstGeom>
          <a:ln w="19050">
            <a:solidFill>
              <a:srgbClr val="006666"/>
            </a:solidFill>
            <a:prstDash val="sysDash"/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Image 35" descr="pdf-download button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643834" y="3214686"/>
            <a:ext cx="1143008" cy="1143008"/>
          </a:xfrm>
          <a:prstGeom prst="rect">
            <a:avLst/>
          </a:prstGeom>
          <a:ln w="19050">
            <a:solidFill>
              <a:srgbClr val="0066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5" name="Image 44" descr="external-link-green03-Shapes4FREE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131840" y="6021288"/>
            <a:ext cx="91440" cy="83820"/>
          </a:xfrm>
          <a:prstGeom prst="rect">
            <a:avLst/>
          </a:prstGeom>
        </p:spPr>
      </p:pic>
      <p:pic>
        <p:nvPicPr>
          <p:cNvPr id="46" name="Image 45" descr="external-link-green03-Shapes4FREE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907704" y="6453336"/>
            <a:ext cx="91440" cy="8382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71414"/>
            <a:ext cx="8001056" cy="642942"/>
          </a:xfrm>
          <a:prstGeom prst="roundRect">
            <a:avLst/>
          </a:prstGeom>
          <a:solidFill>
            <a:srgbClr val="0099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Recherche</a:t>
            </a:r>
            <a:endParaRPr lang="fr-FR" sz="2800" dirty="0"/>
          </a:p>
        </p:txBody>
      </p:sp>
      <p:pic>
        <p:nvPicPr>
          <p:cNvPr id="6" name="Image 5" descr="scop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928670"/>
            <a:ext cx="7715304" cy="472101"/>
          </a:xfrm>
          <a:prstGeom prst="rect">
            <a:avLst/>
          </a:prstGeom>
          <a:ln w="952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 9" descr="scop1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57422" y="1428736"/>
            <a:ext cx="6215074" cy="3389110"/>
          </a:xfrm>
          <a:prstGeom prst="rect">
            <a:avLst/>
          </a:prstGeom>
          <a:ln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 10" descr="scop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71934" y="2500306"/>
            <a:ext cx="4714908" cy="2403679"/>
          </a:xfrm>
          <a:prstGeom prst="rect">
            <a:avLst/>
          </a:prstGeom>
          <a:ln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Flèche à angle droit 12"/>
          <p:cNvSpPr/>
          <p:nvPr/>
        </p:nvSpPr>
        <p:spPr>
          <a:xfrm rot="5400000">
            <a:off x="1821637" y="1464455"/>
            <a:ext cx="785818" cy="285752"/>
          </a:xfrm>
          <a:prstGeom prst="bentUpArrow">
            <a:avLst/>
          </a:prstGeom>
          <a:solidFill>
            <a:srgbClr val="0099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lèche à angle droit 13"/>
          <p:cNvSpPr/>
          <p:nvPr/>
        </p:nvSpPr>
        <p:spPr>
          <a:xfrm rot="5400000">
            <a:off x="2857488" y="1928802"/>
            <a:ext cx="1000132" cy="1428760"/>
          </a:xfrm>
          <a:prstGeom prst="bentUpArrow">
            <a:avLst>
              <a:gd name="adj1" fmla="val 6011"/>
              <a:gd name="adj2" fmla="val 6667"/>
              <a:gd name="adj3" fmla="val 10340"/>
            </a:avLst>
          </a:prstGeom>
          <a:solidFill>
            <a:srgbClr val="0099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lèche à angle droit 17"/>
          <p:cNvSpPr/>
          <p:nvPr/>
        </p:nvSpPr>
        <p:spPr>
          <a:xfrm rot="5400000">
            <a:off x="5679289" y="3250405"/>
            <a:ext cx="2143140" cy="1643074"/>
          </a:xfrm>
          <a:prstGeom prst="bentUpArrow">
            <a:avLst>
              <a:gd name="adj1" fmla="val 4690"/>
              <a:gd name="adj2" fmla="val 3299"/>
              <a:gd name="adj3" fmla="val 5138"/>
            </a:avLst>
          </a:prstGeom>
          <a:solidFill>
            <a:srgbClr val="0099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ZoneTexte 19"/>
          <p:cNvSpPr txBox="1"/>
          <p:nvPr/>
        </p:nvSpPr>
        <p:spPr>
          <a:xfrm>
            <a:off x="428596" y="5357826"/>
            <a:ext cx="85011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200" dirty="0" smtClean="0"/>
              <a:t>    Toujours sur  la page de résultats, en cliquant sur un </a:t>
            </a:r>
            <a:r>
              <a:rPr lang="fr-FR" sz="1200" dirty="0" smtClean="0">
                <a:solidFill>
                  <a:srgbClr val="008000"/>
                </a:solidFill>
              </a:rPr>
              <a:t>Titre d’un Article </a:t>
            </a:r>
            <a:r>
              <a:rPr lang="fr-FR" sz="1200" dirty="0" smtClean="0"/>
              <a:t>de votre choix vous serez guidé vers </a:t>
            </a:r>
            <a:r>
              <a:rPr lang="fr-FR" sz="1200" dirty="0" smtClean="0">
                <a:solidFill>
                  <a:srgbClr val="008000"/>
                </a:solidFill>
              </a:rPr>
              <a:t>la notice bibliographique détaillée </a:t>
            </a:r>
            <a:r>
              <a:rPr lang="fr-FR" sz="1200" dirty="0" smtClean="0"/>
              <a:t>de ce dernier , ainsi vous pouvez juger de l’importance ou non de cet </a:t>
            </a:r>
            <a:r>
              <a:rPr lang="fr-FR" sz="1200" dirty="0" smtClean="0">
                <a:solidFill>
                  <a:srgbClr val="008000"/>
                </a:solidFill>
              </a:rPr>
              <a:t>Article </a:t>
            </a:r>
            <a:r>
              <a:rPr lang="fr-FR" sz="1200" dirty="0" smtClean="0"/>
              <a:t> pour l’étude que vous menez. Si ce dernier se révèle  intéressant,  vous pouvez,  dans ce cas là, le visualiser (et éventuellement, le télécharger)  chez son éditeur en suivant le  lien   « </a:t>
            </a:r>
            <a:r>
              <a:rPr lang="fr-FR" sz="1200" u="sng" dirty="0" smtClean="0">
                <a:solidFill>
                  <a:srgbClr val="008000"/>
                </a:solidFill>
              </a:rPr>
              <a:t>View at Publisher</a:t>
            </a:r>
            <a:r>
              <a:rPr lang="fr-FR" sz="1200" dirty="0" smtClean="0">
                <a:solidFill>
                  <a:srgbClr val="008000"/>
                </a:solidFill>
              </a:rPr>
              <a:t>    </a:t>
            </a:r>
            <a:r>
              <a:rPr lang="fr-FR" sz="1200" dirty="0" smtClean="0"/>
              <a:t>»se trouvant ,cette fois-ci , au niveau du coin supérieur gauche de la </a:t>
            </a:r>
            <a:r>
              <a:rPr lang="fr-FR" sz="1200" dirty="0" smtClean="0">
                <a:solidFill>
                  <a:srgbClr val="008000"/>
                </a:solidFill>
              </a:rPr>
              <a:t>notice bibliographique </a:t>
            </a:r>
            <a:r>
              <a:rPr lang="fr-FR" sz="1200" dirty="0" smtClean="0"/>
              <a:t>de l’</a:t>
            </a:r>
            <a:r>
              <a:rPr lang="fr-FR" sz="1200" dirty="0" smtClean="0">
                <a:solidFill>
                  <a:srgbClr val="008000"/>
                </a:solidFill>
              </a:rPr>
              <a:t>Article.</a:t>
            </a:r>
            <a:endParaRPr lang="fr-FR" sz="1200" dirty="0" smtClean="0"/>
          </a:p>
          <a:p>
            <a:pPr algn="justLow"/>
            <a:endParaRPr lang="fr-FR" sz="1200" dirty="0" smtClean="0"/>
          </a:p>
          <a:p>
            <a:pPr algn="justLow"/>
            <a:r>
              <a:rPr lang="fr-FR" sz="1200" dirty="0" smtClean="0"/>
              <a:t>    Toutes </a:t>
            </a:r>
            <a:r>
              <a:rPr lang="fr-FR" sz="1200" dirty="0" smtClean="0">
                <a:solidFill>
                  <a:srgbClr val="008000"/>
                </a:solidFill>
              </a:rPr>
              <a:t>les notices bibliographiques </a:t>
            </a:r>
            <a:r>
              <a:rPr lang="fr-FR" sz="1200" dirty="0" smtClean="0"/>
              <a:t>ne comportent pas le lien « </a:t>
            </a:r>
            <a:r>
              <a:rPr lang="fr-FR" sz="1200" u="sng" dirty="0" smtClean="0">
                <a:solidFill>
                  <a:srgbClr val="008000"/>
                </a:solidFill>
              </a:rPr>
              <a:t>View </a:t>
            </a:r>
            <a:r>
              <a:rPr lang="fr-FR" sz="1200" u="sng" dirty="0" err="1" smtClean="0">
                <a:solidFill>
                  <a:srgbClr val="008000"/>
                </a:solidFill>
              </a:rPr>
              <a:t>at</a:t>
            </a:r>
            <a:r>
              <a:rPr lang="fr-FR" sz="1200" u="sng" dirty="0" smtClean="0">
                <a:solidFill>
                  <a:srgbClr val="008000"/>
                </a:solidFill>
              </a:rPr>
              <a:t> Publisher</a:t>
            </a:r>
            <a:r>
              <a:rPr lang="fr-FR" sz="1200" dirty="0" smtClean="0">
                <a:solidFill>
                  <a:srgbClr val="008000"/>
                </a:solidFill>
              </a:rPr>
              <a:t>  </a:t>
            </a:r>
            <a:r>
              <a:rPr lang="fr-FR" sz="1200" dirty="0" smtClean="0"/>
              <a:t> ».</a:t>
            </a:r>
          </a:p>
          <a:p>
            <a:pPr algn="justLow"/>
            <a:endParaRPr lang="fr-FR" sz="1200" dirty="0">
              <a:solidFill>
                <a:srgbClr val="008000"/>
              </a:solidFill>
            </a:endParaRPr>
          </a:p>
        </p:txBody>
      </p:sp>
      <p:pic>
        <p:nvPicPr>
          <p:cNvPr id="21" name="Image 20" descr="info-5-128.ico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034" y="5429264"/>
            <a:ext cx="142876" cy="142876"/>
          </a:xfrm>
          <a:prstGeom prst="rect">
            <a:avLst/>
          </a:prstGeom>
        </p:spPr>
      </p:pic>
      <p:pic>
        <p:nvPicPr>
          <p:cNvPr id="22" name="Image 21" descr="point_interrogatio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0034" y="6357958"/>
            <a:ext cx="150814" cy="142876"/>
          </a:xfrm>
          <a:prstGeom prst="rect">
            <a:avLst/>
          </a:prstGeom>
        </p:spPr>
      </p:pic>
      <p:pic>
        <p:nvPicPr>
          <p:cNvPr id="16" name="Image 15" descr="pdf-download button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572396" y="4286256"/>
            <a:ext cx="1071570" cy="1071570"/>
          </a:xfrm>
          <a:prstGeom prst="rect">
            <a:avLst/>
          </a:prstGeom>
          <a:ln w="19050">
            <a:solidFill>
              <a:srgbClr val="0066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Image 22" descr="external-link-green03-Shapes4FREE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24128" y="6309320"/>
            <a:ext cx="91440" cy="83820"/>
          </a:xfrm>
          <a:prstGeom prst="rect">
            <a:avLst/>
          </a:prstGeom>
        </p:spPr>
      </p:pic>
      <p:pic>
        <p:nvPicPr>
          <p:cNvPr id="15" name="Image 14" descr="external-link-green03-Shapes4FREE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763688" y="5949280"/>
            <a:ext cx="91440" cy="8382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71414"/>
            <a:ext cx="8001056" cy="642942"/>
          </a:xfrm>
          <a:prstGeom prst="roundRect">
            <a:avLst/>
          </a:prstGeom>
          <a:solidFill>
            <a:srgbClr val="0099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Recherche</a:t>
            </a:r>
            <a:endParaRPr lang="fr-FR" sz="2800" dirty="0"/>
          </a:p>
        </p:txBody>
      </p:sp>
      <p:sp>
        <p:nvSpPr>
          <p:cNvPr id="3" name="ZoneTexte 2"/>
          <p:cNvSpPr txBox="1"/>
          <p:nvPr/>
        </p:nvSpPr>
        <p:spPr>
          <a:xfrm>
            <a:off x="857224" y="857232"/>
            <a:ext cx="37147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Clr>
                <a:srgbClr val="C00000"/>
              </a:buClr>
              <a:buFont typeface="+mj-lt"/>
              <a:buAutoNum type="romanLcPeriod" startAt="3"/>
            </a:pPr>
            <a:r>
              <a:rPr lang="fr-FR" sz="1600" b="1" dirty="0" smtClean="0">
                <a:solidFill>
                  <a:srgbClr val="C00000"/>
                </a:solidFill>
              </a:rPr>
              <a:t>Recherche via Web Of Knowledge</a:t>
            </a:r>
            <a:endParaRPr lang="fr-FR" sz="1600" dirty="0">
              <a:solidFill>
                <a:srgbClr val="C00000"/>
              </a:solidFill>
            </a:endParaRPr>
          </a:p>
        </p:txBody>
      </p:sp>
      <p:pic>
        <p:nvPicPr>
          <p:cNvPr id="4" name="Image 3" descr="w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08" y="2643182"/>
            <a:ext cx="1424083" cy="493343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 7" descr="recherche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1214422"/>
            <a:ext cx="1714512" cy="1291393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 9" descr="wo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71934" y="3214686"/>
            <a:ext cx="4954711" cy="2500330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wok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6314" y="4071942"/>
            <a:ext cx="1285884" cy="1428761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 10" descr="wok 9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43702" y="4643446"/>
            <a:ext cx="1214446" cy="1428760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Flèche vers le bas 12"/>
          <p:cNvSpPr/>
          <p:nvPr/>
        </p:nvSpPr>
        <p:spPr>
          <a:xfrm flipH="1">
            <a:off x="7000892" y="4357694"/>
            <a:ext cx="289223" cy="294529"/>
          </a:xfrm>
          <a:prstGeom prst="downArrow">
            <a:avLst/>
          </a:prstGeom>
          <a:solidFill>
            <a:srgbClr val="FF6E0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lèche vers le bas 13"/>
          <p:cNvSpPr/>
          <p:nvPr/>
        </p:nvSpPr>
        <p:spPr>
          <a:xfrm>
            <a:off x="5000628" y="3786190"/>
            <a:ext cx="214314" cy="285752"/>
          </a:xfrm>
          <a:prstGeom prst="downArrow">
            <a:avLst/>
          </a:prstGeom>
          <a:solidFill>
            <a:srgbClr val="FF6E0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928662" y="1214422"/>
            <a:ext cx="31432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0050" indent="-217488" algn="just">
              <a:buFont typeface="+mj-lt"/>
              <a:buAutoNum type="arabicParenR"/>
              <a:tabLst>
                <a:tab pos="182563" algn="l"/>
              </a:tabLst>
            </a:pPr>
            <a:r>
              <a:rPr lang="fr-FR" sz="1600" dirty="0" smtClean="0"/>
              <a:t>Connectez-vous à SNDL avec votre  Identifiant et votre Mot de Passe;</a:t>
            </a:r>
          </a:p>
          <a:p>
            <a:pPr marL="400050" indent="-217488" algn="just">
              <a:buFont typeface="+mj-lt"/>
              <a:buAutoNum type="arabicParenR"/>
              <a:tabLst>
                <a:tab pos="182563" algn="l"/>
              </a:tabLst>
            </a:pPr>
            <a:endParaRPr lang="fr-FR" sz="1600" dirty="0" smtClean="0"/>
          </a:p>
          <a:p>
            <a:pPr marL="400050" indent="-217488" algn="just">
              <a:buFont typeface="+mj-lt"/>
              <a:buAutoNum type="arabicParenR"/>
              <a:tabLst>
                <a:tab pos="182563" algn="l"/>
              </a:tabLst>
            </a:pPr>
            <a:r>
              <a:rPr lang="fr-FR" sz="1600" dirty="0" smtClean="0"/>
              <a:t>Cliquez sur l’icône de </a:t>
            </a:r>
            <a:r>
              <a:rPr lang="fr-FR" sz="1600" dirty="0" smtClean="0">
                <a:solidFill>
                  <a:srgbClr val="008000"/>
                </a:solidFill>
              </a:rPr>
              <a:t>Web Of Knowledge;</a:t>
            </a:r>
          </a:p>
          <a:p>
            <a:pPr marL="400050" indent="-217488" algn="just">
              <a:buFont typeface="+mj-lt"/>
              <a:buAutoNum type="arabicParenR"/>
              <a:tabLst>
                <a:tab pos="182563" algn="l"/>
              </a:tabLst>
            </a:pPr>
            <a:endParaRPr lang="fr-FR" sz="1600" dirty="0" smtClean="0">
              <a:solidFill>
                <a:srgbClr val="008000"/>
              </a:solidFill>
            </a:endParaRPr>
          </a:p>
          <a:p>
            <a:pPr marL="400050" indent="-217488" algn="just">
              <a:buFont typeface="+mj-lt"/>
              <a:buAutoNum type="arabicParenR"/>
              <a:tabLst>
                <a:tab pos="182563" algn="l"/>
              </a:tabLst>
            </a:pPr>
            <a:r>
              <a:rPr lang="fr-FR" sz="1600" dirty="0" smtClean="0"/>
              <a:t>Effectuez une recherche générale ou précise à l’aide d’un ou plusieurs </a:t>
            </a:r>
            <a:r>
              <a:rPr lang="fr-FR" sz="1600" dirty="0" smtClean="0">
                <a:solidFill>
                  <a:srgbClr val="006600"/>
                </a:solidFill>
              </a:rPr>
              <a:t>Mots-clés.  </a:t>
            </a:r>
            <a:endParaRPr lang="fr-FR" sz="1600" dirty="0">
              <a:solidFill>
                <a:srgbClr val="006600"/>
              </a:solidFill>
            </a:endParaRPr>
          </a:p>
        </p:txBody>
      </p:sp>
      <p:pic>
        <p:nvPicPr>
          <p:cNvPr id="20" name="Image 19" descr="point_interrogatio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85852" y="3857628"/>
            <a:ext cx="150814" cy="142876"/>
          </a:xfrm>
          <a:prstGeom prst="rect">
            <a:avLst/>
          </a:prstGeom>
        </p:spPr>
      </p:pic>
      <p:sp>
        <p:nvSpPr>
          <p:cNvPr id="21" name="ZoneTexte 20"/>
          <p:cNvSpPr txBox="1"/>
          <p:nvPr/>
        </p:nvSpPr>
        <p:spPr>
          <a:xfrm>
            <a:off x="1214414" y="3714752"/>
            <a:ext cx="28575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dirty="0" smtClean="0"/>
              <a:t>    </a:t>
            </a:r>
            <a:r>
              <a:rPr lang="fr-FR" sz="1200" dirty="0" smtClean="0"/>
              <a:t>Dans notre présent exemple nous avons choisi d’effectuer une </a:t>
            </a:r>
            <a:r>
              <a:rPr lang="fr-FR" sz="1200" dirty="0" smtClean="0">
                <a:solidFill>
                  <a:srgbClr val="008000"/>
                </a:solidFill>
              </a:rPr>
              <a:t>recherche  </a:t>
            </a:r>
            <a:r>
              <a:rPr lang="fr-FR" sz="1200" dirty="0" smtClean="0"/>
              <a:t>dans toutes les BdDs du </a:t>
            </a:r>
            <a:r>
              <a:rPr lang="fr-FR" sz="1200" dirty="0" smtClean="0">
                <a:solidFill>
                  <a:srgbClr val="008000"/>
                </a:solidFill>
              </a:rPr>
              <a:t>Web Of Knowledge :</a:t>
            </a:r>
            <a:r>
              <a:rPr lang="fr-FR" sz="1200" b="1" dirty="0" smtClean="0">
                <a:solidFill>
                  <a:srgbClr val="008000"/>
                </a:solidFill>
              </a:rPr>
              <a:t>All Databases</a:t>
            </a:r>
            <a:r>
              <a:rPr lang="fr-FR" sz="1200" dirty="0" smtClean="0"/>
              <a:t>;</a:t>
            </a:r>
            <a:r>
              <a:rPr lang="fr-FR" sz="1200" dirty="0" smtClean="0">
                <a:solidFill>
                  <a:srgbClr val="008000"/>
                </a:solidFill>
              </a:rPr>
              <a:t>  </a:t>
            </a:r>
            <a:r>
              <a:rPr lang="fr-FR" sz="1200" dirty="0" smtClean="0"/>
              <a:t>à l’aide d’un </a:t>
            </a:r>
            <a:r>
              <a:rPr lang="fr-FR" sz="1200" dirty="0" smtClean="0">
                <a:solidFill>
                  <a:srgbClr val="008000"/>
                </a:solidFill>
              </a:rPr>
              <a:t>Mot Clé </a:t>
            </a:r>
            <a:r>
              <a:rPr lang="fr-FR" sz="1200" dirty="0" smtClean="0"/>
              <a:t>appartenant au domaine de  la physique : </a:t>
            </a:r>
            <a:r>
              <a:rPr lang="fr-FR" sz="1200" b="1" dirty="0" smtClean="0">
                <a:solidFill>
                  <a:srgbClr val="009900"/>
                </a:solidFill>
              </a:rPr>
              <a:t>énergie solaire</a:t>
            </a:r>
            <a:r>
              <a:rPr lang="fr-FR" sz="1200" dirty="0" smtClean="0"/>
              <a:t>; en la limitant au niveau de </a:t>
            </a:r>
            <a:r>
              <a:rPr lang="fr-FR" sz="1200" b="1" dirty="0" smtClean="0">
                <a:solidFill>
                  <a:srgbClr val="008000"/>
                </a:solidFill>
              </a:rPr>
              <a:t>: </a:t>
            </a:r>
            <a:r>
              <a:rPr lang="fr-FR" sz="1200" b="1" dirty="0" err="1" smtClean="0">
                <a:solidFill>
                  <a:srgbClr val="008000"/>
                </a:solidFill>
              </a:rPr>
              <a:t>Topic</a:t>
            </a:r>
            <a:r>
              <a:rPr lang="fr-FR" sz="1200" dirty="0" smtClean="0"/>
              <a:t>.</a:t>
            </a:r>
            <a:endParaRPr lang="fr-FR" sz="1200" dirty="0"/>
          </a:p>
        </p:txBody>
      </p:sp>
      <p:sp>
        <p:nvSpPr>
          <p:cNvPr id="23" name="ZoneTexte 22"/>
          <p:cNvSpPr txBox="1"/>
          <p:nvPr/>
        </p:nvSpPr>
        <p:spPr>
          <a:xfrm>
            <a:off x="1214414" y="5143512"/>
            <a:ext cx="27860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dirty="0" smtClean="0"/>
              <a:t>    </a:t>
            </a:r>
            <a:r>
              <a:rPr lang="fr-FR" sz="1200" dirty="0" smtClean="0"/>
              <a:t>Tous les </a:t>
            </a:r>
            <a:r>
              <a:rPr lang="fr-FR" sz="1200" dirty="0" smtClean="0">
                <a:solidFill>
                  <a:srgbClr val="006600"/>
                </a:solidFill>
              </a:rPr>
              <a:t>Article</a:t>
            </a:r>
            <a:r>
              <a:rPr lang="fr-FR" sz="1200" dirty="0" smtClean="0">
                <a:solidFill>
                  <a:srgbClr val="008000"/>
                </a:solidFill>
              </a:rPr>
              <a:t>s</a:t>
            </a:r>
            <a:r>
              <a:rPr lang="fr-FR" sz="1200" dirty="0" smtClean="0">
                <a:solidFill>
                  <a:srgbClr val="009900"/>
                </a:solidFill>
              </a:rPr>
              <a:t> </a:t>
            </a:r>
            <a:r>
              <a:rPr lang="fr-FR" sz="1200" dirty="0" smtClean="0"/>
              <a:t>indexés dans </a:t>
            </a:r>
            <a:r>
              <a:rPr lang="fr-FR" sz="1200" dirty="0" smtClean="0">
                <a:solidFill>
                  <a:srgbClr val="008000"/>
                </a:solidFill>
              </a:rPr>
              <a:t>Web Of Knowledge </a:t>
            </a:r>
            <a:r>
              <a:rPr lang="fr-FR" sz="1200" dirty="0" smtClean="0"/>
              <a:t>n’ont pas un résumé en langue française. Pour avoir plus de résultats,  il faut effectuer vos </a:t>
            </a:r>
            <a:r>
              <a:rPr lang="fr-FR" sz="1200" dirty="0" smtClean="0">
                <a:solidFill>
                  <a:srgbClr val="006600"/>
                </a:solidFill>
              </a:rPr>
              <a:t>recherches</a:t>
            </a:r>
            <a:r>
              <a:rPr lang="fr-FR" sz="1200" dirty="0" smtClean="0"/>
              <a:t> en langue anglaise.</a:t>
            </a:r>
            <a:endParaRPr lang="fr-FR" sz="1200" dirty="0"/>
          </a:p>
        </p:txBody>
      </p:sp>
      <p:pic>
        <p:nvPicPr>
          <p:cNvPr id="24" name="Image 23" descr="main-curseur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5008" y="2285992"/>
            <a:ext cx="226339" cy="285752"/>
          </a:xfrm>
          <a:prstGeom prst="rect">
            <a:avLst/>
          </a:prstGeom>
        </p:spPr>
      </p:pic>
      <p:pic>
        <p:nvPicPr>
          <p:cNvPr id="25" name="Image 24" descr="main-curseur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58082" y="4286256"/>
            <a:ext cx="226339" cy="285752"/>
          </a:xfrm>
          <a:prstGeom prst="rect">
            <a:avLst/>
          </a:prstGeom>
        </p:spPr>
      </p:pic>
      <p:pic>
        <p:nvPicPr>
          <p:cNvPr id="26" name="Image 25" descr="main-curseur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72264" y="3000372"/>
            <a:ext cx="226339" cy="285752"/>
          </a:xfrm>
          <a:prstGeom prst="rect">
            <a:avLst/>
          </a:prstGeom>
        </p:spPr>
      </p:pic>
      <p:pic>
        <p:nvPicPr>
          <p:cNvPr id="28" name="Image 27" descr="solutions-multi-size.ico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214414" y="6215082"/>
            <a:ext cx="428628" cy="428628"/>
          </a:xfrm>
          <a:prstGeom prst="rect">
            <a:avLst/>
          </a:prstGeom>
        </p:spPr>
      </p:pic>
      <p:pic>
        <p:nvPicPr>
          <p:cNvPr id="29" name="Image 28" descr="point_interrogatio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85852" y="5286388"/>
            <a:ext cx="150814" cy="142876"/>
          </a:xfrm>
          <a:prstGeom prst="rect">
            <a:avLst/>
          </a:prstGeom>
        </p:spPr>
      </p:pic>
      <p:sp>
        <p:nvSpPr>
          <p:cNvPr id="30" name="ZoneTexte 29"/>
          <p:cNvSpPr txBox="1"/>
          <p:nvPr/>
        </p:nvSpPr>
        <p:spPr>
          <a:xfrm>
            <a:off x="1285820" y="6429396"/>
            <a:ext cx="78581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200" dirty="0" smtClean="0"/>
              <a:t>        Si vous ne connaissez pas l’équivalent anglais de votre </a:t>
            </a:r>
            <a:r>
              <a:rPr lang="fr-FR" sz="1200" dirty="0" smtClean="0">
                <a:solidFill>
                  <a:srgbClr val="008000"/>
                </a:solidFill>
              </a:rPr>
              <a:t>Mot clé </a:t>
            </a:r>
            <a:r>
              <a:rPr lang="fr-FR" sz="1200" dirty="0" smtClean="0"/>
              <a:t>cherchez-le dans </a:t>
            </a:r>
            <a:r>
              <a:rPr lang="fr-FR" sz="1200" dirty="0" smtClean="0">
                <a:hlinkClick r:id="rId10"/>
              </a:rPr>
              <a:t> le grand dictionnaire terminologique.</a:t>
            </a:r>
            <a:endParaRPr lang="fr-FR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71414"/>
            <a:ext cx="8001056" cy="642942"/>
          </a:xfrm>
          <a:prstGeom prst="roundRect">
            <a:avLst/>
          </a:prstGeom>
          <a:solidFill>
            <a:srgbClr val="0099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Recherche</a:t>
            </a:r>
            <a:endParaRPr lang="fr-FR" sz="2800" dirty="0"/>
          </a:p>
        </p:txBody>
      </p:sp>
      <p:pic>
        <p:nvPicPr>
          <p:cNvPr id="3" name="Image 2" descr="wok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928670"/>
            <a:ext cx="4900776" cy="4803731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wok 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29190" y="3857628"/>
            <a:ext cx="3571900" cy="484325"/>
          </a:xfrm>
          <a:prstGeom prst="rect">
            <a:avLst/>
          </a:prstGeom>
          <a:ln w="3175"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 6" descr="wok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9124" y="4643446"/>
            <a:ext cx="4302633" cy="1928827"/>
          </a:xfrm>
          <a:prstGeom prst="rect">
            <a:avLst/>
          </a:prstGeom>
          <a:ln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ZoneTexte 9"/>
          <p:cNvSpPr txBox="1"/>
          <p:nvPr/>
        </p:nvSpPr>
        <p:spPr>
          <a:xfrm>
            <a:off x="714348" y="1000108"/>
            <a:ext cx="300039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200" dirty="0" smtClean="0"/>
              <a:t>     Sur la page de résultats , sous certains </a:t>
            </a:r>
            <a:r>
              <a:rPr lang="fr-FR" sz="1200" dirty="0" smtClean="0">
                <a:solidFill>
                  <a:srgbClr val="006600"/>
                </a:solidFill>
              </a:rPr>
              <a:t>Titres d’Article ,</a:t>
            </a:r>
            <a:r>
              <a:rPr lang="fr-FR" sz="1200" dirty="0" smtClean="0"/>
              <a:t> vous trouverez le bouton  </a:t>
            </a:r>
          </a:p>
          <a:p>
            <a:pPr algn="justLow"/>
            <a:r>
              <a:rPr lang="fr-FR" sz="1200" dirty="0" smtClean="0"/>
              <a:t>« </a:t>
            </a:r>
            <a:r>
              <a:rPr lang="fr-FR" sz="1200" u="sng" dirty="0" smtClean="0">
                <a:solidFill>
                  <a:srgbClr val="006600"/>
                </a:solidFill>
              </a:rPr>
              <a:t>Full text from Publisher</a:t>
            </a:r>
            <a:r>
              <a:rPr lang="fr-FR" sz="1200" dirty="0" smtClean="0">
                <a:solidFill>
                  <a:srgbClr val="006600"/>
                </a:solidFill>
              </a:rPr>
              <a:t>   </a:t>
            </a:r>
            <a:r>
              <a:rPr lang="fr-FR" sz="1200" dirty="0" smtClean="0"/>
              <a:t>»</a:t>
            </a:r>
            <a:r>
              <a:rPr lang="fr-FR" sz="1200" dirty="0" smtClean="0">
                <a:solidFill>
                  <a:srgbClr val="006600"/>
                </a:solidFill>
              </a:rPr>
              <a:t>. </a:t>
            </a:r>
            <a:r>
              <a:rPr lang="fr-FR" sz="1200" dirty="0" smtClean="0"/>
              <a:t>Si vous cliquez dessus vous serez guidé vers le texte intégral de l’</a:t>
            </a:r>
            <a:r>
              <a:rPr lang="fr-FR" sz="1200" dirty="0" smtClean="0">
                <a:solidFill>
                  <a:srgbClr val="008000"/>
                </a:solidFill>
              </a:rPr>
              <a:t>Article</a:t>
            </a:r>
            <a:r>
              <a:rPr lang="fr-FR" sz="1200" dirty="0" smtClean="0"/>
              <a:t> dans le site de son éditeur .Si le  SNDL est abonné à la BdD de cet éditeur   et si l’</a:t>
            </a:r>
            <a:r>
              <a:rPr lang="fr-FR" sz="1200" dirty="0" smtClean="0">
                <a:solidFill>
                  <a:srgbClr val="008000"/>
                </a:solidFill>
              </a:rPr>
              <a:t>Article </a:t>
            </a:r>
            <a:r>
              <a:rPr lang="fr-FR" sz="1200" dirty="0" smtClean="0"/>
              <a:t>en question est couvert par l’abonnement SNDL vous pouvez ,dans ce cas là, le télécharger. De même lorsqu’il s’agit d’un </a:t>
            </a:r>
            <a:r>
              <a:rPr lang="fr-FR" sz="1200" dirty="0" smtClean="0">
                <a:solidFill>
                  <a:srgbClr val="006600"/>
                </a:solidFill>
              </a:rPr>
              <a:t>Article</a:t>
            </a:r>
            <a:r>
              <a:rPr lang="fr-FR" sz="1200" dirty="0" smtClean="0"/>
              <a:t> en  </a:t>
            </a:r>
            <a:r>
              <a:rPr lang="fr-FR" sz="1200" dirty="0" smtClean="0">
                <a:solidFill>
                  <a:srgbClr val="006600"/>
                </a:solidFill>
              </a:rPr>
              <a:t>libre accès </a:t>
            </a:r>
            <a:r>
              <a:rPr lang="fr-FR" sz="1200" dirty="0" smtClean="0"/>
              <a:t>(</a:t>
            </a:r>
            <a:r>
              <a:rPr lang="fr-FR" sz="1200" dirty="0" smtClean="0">
                <a:solidFill>
                  <a:srgbClr val="006600"/>
                </a:solidFill>
              </a:rPr>
              <a:t>Open Access</a:t>
            </a:r>
            <a:r>
              <a:rPr lang="fr-FR" sz="1200" dirty="0" smtClean="0"/>
              <a:t>).</a:t>
            </a:r>
          </a:p>
          <a:p>
            <a:pPr algn="justLow"/>
            <a:endParaRPr lang="fr-FR" sz="1200" dirty="0"/>
          </a:p>
        </p:txBody>
      </p:sp>
      <p:pic>
        <p:nvPicPr>
          <p:cNvPr id="8" name="Image 7" descr="info-5-128.ico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5786" y="1071546"/>
            <a:ext cx="142876" cy="142876"/>
          </a:xfrm>
          <a:prstGeom prst="rect">
            <a:avLst/>
          </a:prstGeom>
        </p:spPr>
      </p:pic>
      <p:sp>
        <p:nvSpPr>
          <p:cNvPr id="9" name="Flèche vers le bas 8"/>
          <p:cNvSpPr/>
          <p:nvPr/>
        </p:nvSpPr>
        <p:spPr>
          <a:xfrm>
            <a:off x="5357818" y="4357694"/>
            <a:ext cx="214314" cy="285752"/>
          </a:xfrm>
          <a:prstGeom prst="downArrow">
            <a:avLst/>
          </a:prstGeom>
          <a:solidFill>
            <a:srgbClr val="FF6E0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 descr="pdf-download button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429520" y="5643578"/>
            <a:ext cx="1071570" cy="1071570"/>
          </a:xfrm>
          <a:prstGeom prst="rect">
            <a:avLst/>
          </a:prstGeom>
          <a:ln w="19050">
            <a:solidFill>
              <a:srgbClr val="0066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Flèche à angle droit 13"/>
          <p:cNvSpPr/>
          <p:nvPr/>
        </p:nvSpPr>
        <p:spPr>
          <a:xfrm rot="5400000">
            <a:off x="6036479" y="5179231"/>
            <a:ext cx="1500198" cy="1285884"/>
          </a:xfrm>
          <a:prstGeom prst="bentUpArrow">
            <a:avLst>
              <a:gd name="adj1" fmla="val 5255"/>
              <a:gd name="adj2" fmla="val 5432"/>
              <a:gd name="adj3" fmla="val 7271"/>
            </a:avLst>
          </a:prstGeom>
          <a:solidFill>
            <a:srgbClr val="FF66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714348" y="3071810"/>
            <a:ext cx="30003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/>
            <a:r>
              <a:rPr lang="fr-FR" sz="1200" dirty="0" smtClean="0"/>
              <a:t>     Le menu à gauche de l’écran de la page de résultats vous permet de raffiner encore plus votre </a:t>
            </a:r>
            <a:r>
              <a:rPr lang="fr-FR" sz="1200" dirty="0" smtClean="0">
                <a:solidFill>
                  <a:srgbClr val="008000"/>
                </a:solidFill>
              </a:rPr>
              <a:t>recherche</a:t>
            </a:r>
            <a:r>
              <a:rPr lang="fr-FR" sz="1200" dirty="0" smtClean="0"/>
              <a:t>.</a:t>
            </a:r>
          </a:p>
        </p:txBody>
      </p:sp>
      <p:pic>
        <p:nvPicPr>
          <p:cNvPr id="16" name="Image 15" descr="point_interrogatio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5786" y="3143248"/>
            <a:ext cx="150814" cy="142876"/>
          </a:xfrm>
          <a:prstGeom prst="rect">
            <a:avLst/>
          </a:prstGeom>
        </p:spPr>
      </p:pic>
      <p:pic>
        <p:nvPicPr>
          <p:cNvPr id="19" name="Image 18" descr="external-link-green03-Shapes4FREE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428860" y="1428736"/>
            <a:ext cx="91440" cy="83820"/>
          </a:xfrm>
          <a:prstGeom prst="rect">
            <a:avLst/>
          </a:prstGeom>
        </p:spPr>
      </p:pic>
      <p:sp>
        <p:nvSpPr>
          <p:cNvPr id="20" name="ZoneTexte 19"/>
          <p:cNvSpPr txBox="1"/>
          <p:nvPr/>
        </p:nvSpPr>
        <p:spPr>
          <a:xfrm>
            <a:off x="785786" y="3929066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</a:t>
            </a:r>
            <a:endParaRPr lang="fr-FR" dirty="0"/>
          </a:p>
        </p:txBody>
      </p:sp>
      <p:pic>
        <p:nvPicPr>
          <p:cNvPr id="21" name="Image 20" descr="solutions-multi-size.ico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14348" y="3786190"/>
            <a:ext cx="428628" cy="428628"/>
          </a:xfrm>
          <a:prstGeom prst="rect">
            <a:avLst/>
          </a:prstGeom>
        </p:spPr>
      </p:pic>
      <p:sp>
        <p:nvSpPr>
          <p:cNvPr id="22" name="ZoneTexte 21"/>
          <p:cNvSpPr txBox="1"/>
          <p:nvPr/>
        </p:nvSpPr>
        <p:spPr>
          <a:xfrm>
            <a:off x="714348" y="3929066"/>
            <a:ext cx="30003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dirty="0" smtClean="0"/>
              <a:t>       </a:t>
            </a:r>
            <a:r>
              <a:rPr lang="fr-FR" sz="1200" dirty="0" smtClean="0"/>
              <a:t>Vous pouvez retrouver le texte intégral    d’un </a:t>
            </a:r>
            <a:r>
              <a:rPr lang="fr-FR" sz="1200" dirty="0" smtClean="0">
                <a:solidFill>
                  <a:srgbClr val="008000"/>
                </a:solidFill>
              </a:rPr>
              <a:t>Article</a:t>
            </a:r>
            <a:r>
              <a:rPr lang="fr-FR" sz="1200" dirty="0" smtClean="0"/>
              <a:t> qui vous intéresse même en l’absence du bouton  « </a:t>
            </a:r>
            <a:r>
              <a:rPr lang="fr-FR" sz="1200" u="sng" dirty="0" smtClean="0">
                <a:solidFill>
                  <a:srgbClr val="008000"/>
                </a:solidFill>
              </a:rPr>
              <a:t>Full text from Publisher</a:t>
            </a:r>
            <a:r>
              <a:rPr lang="fr-FR" sz="1200" dirty="0" smtClean="0">
                <a:solidFill>
                  <a:srgbClr val="008000"/>
                </a:solidFill>
              </a:rPr>
              <a:t> </a:t>
            </a:r>
            <a:r>
              <a:rPr lang="fr-FR" sz="1200" dirty="0" smtClean="0"/>
              <a:t>  », et ce, grâce à son </a:t>
            </a:r>
            <a:r>
              <a:rPr lang="fr-FR" sz="1200" b="1" dirty="0" smtClean="0">
                <a:solidFill>
                  <a:srgbClr val="008000"/>
                </a:solidFill>
              </a:rPr>
              <a:t>DOI </a:t>
            </a:r>
            <a:r>
              <a:rPr lang="fr-FR" sz="1200" dirty="0" smtClean="0"/>
              <a:t>* comme démontré ci-après. </a:t>
            </a:r>
            <a:endParaRPr lang="fr-FR" sz="1200" dirty="0"/>
          </a:p>
        </p:txBody>
      </p:sp>
      <p:sp>
        <p:nvSpPr>
          <p:cNvPr id="24" name="ZoneTexte 23"/>
          <p:cNvSpPr txBox="1"/>
          <p:nvPr/>
        </p:nvSpPr>
        <p:spPr>
          <a:xfrm>
            <a:off x="571472" y="5786454"/>
            <a:ext cx="364333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dirty="0" smtClean="0">
                <a:solidFill>
                  <a:schemeClr val="bg1">
                    <a:lumMod val="50000"/>
                  </a:schemeClr>
                </a:solidFill>
              </a:rPr>
              <a:t>*</a:t>
            </a:r>
            <a:r>
              <a:rPr lang="fr-FR" b="1" i="1" dirty="0" smtClean="0"/>
              <a:t> </a:t>
            </a:r>
            <a:r>
              <a:rPr lang="fr-FR" sz="1000" dirty="0" smtClean="0">
                <a:solidFill>
                  <a:schemeClr val="bg1">
                    <a:lumMod val="50000"/>
                  </a:schemeClr>
                </a:solidFill>
              </a:rPr>
              <a:t>DOI (Digital Object Identifier): </a:t>
            </a:r>
            <a:r>
              <a:rPr lang="fr-FR" sz="1000" dirty="0" smtClean="0"/>
              <a:t> </a:t>
            </a:r>
            <a:r>
              <a:rPr lang="fr-FR" sz="1000" dirty="0" smtClean="0">
                <a:solidFill>
                  <a:schemeClr val="bg1">
                    <a:lumMod val="50000"/>
                  </a:schemeClr>
                </a:solidFill>
              </a:rPr>
              <a:t>«</a:t>
            </a:r>
            <a:r>
              <a:rPr lang="fr-FR" sz="1000" dirty="0" smtClean="0"/>
              <a:t> </a:t>
            </a:r>
            <a:r>
              <a:rPr lang="fr-FR" sz="1000" dirty="0" smtClean="0">
                <a:solidFill>
                  <a:schemeClr val="bg1">
                    <a:lumMod val="50000"/>
                  </a:schemeClr>
                </a:solidFill>
              </a:rPr>
              <a:t>mécanisme d'identification de ressources numériques…Le DOI d'un document permet notamment une identification pérenne de celui-ci. Par exemple, il permet de pouvoir retrouver l'emplacement d'un document en ligne si son URL a changé… »(</a:t>
            </a:r>
            <a:r>
              <a:rPr lang="fr-FR" sz="1000" i="1" dirty="0" smtClean="0">
                <a:solidFill>
                  <a:schemeClr val="bg1">
                    <a:lumMod val="50000"/>
                  </a:schemeClr>
                </a:solidFill>
              </a:rPr>
              <a:t>In </a:t>
            </a:r>
            <a:r>
              <a:rPr lang="fr-FR" sz="1000" i="1" dirty="0" err="1" smtClean="0">
                <a:solidFill>
                  <a:schemeClr val="bg1">
                    <a:lumMod val="50000"/>
                  </a:schemeClr>
                </a:solidFill>
                <a:hlinkClick r:id="rId11"/>
              </a:rPr>
              <a:t>Wikipédia</a:t>
            </a:r>
            <a:r>
              <a:rPr lang="fr-FR" sz="1000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pPr lvl="0"/>
            <a:endParaRPr lang="fr-FR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26" name="Connecteur droit 25"/>
          <p:cNvCxnSpPr/>
          <p:nvPr/>
        </p:nvCxnSpPr>
        <p:spPr>
          <a:xfrm>
            <a:off x="642910" y="5857892"/>
            <a:ext cx="350046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Image 28" descr="external-link-green03-Shapes4FREE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3648" y="4653136"/>
            <a:ext cx="91440" cy="8382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à coins arrondis 2"/>
          <p:cNvSpPr/>
          <p:nvPr/>
        </p:nvSpPr>
        <p:spPr>
          <a:xfrm>
            <a:off x="642910" y="71414"/>
            <a:ext cx="8001056" cy="642942"/>
          </a:xfrm>
          <a:prstGeom prst="roundRect">
            <a:avLst/>
          </a:prstGeom>
          <a:solidFill>
            <a:srgbClr val="0099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Recherche</a:t>
            </a:r>
            <a:endParaRPr lang="fr-FR" sz="2800" dirty="0"/>
          </a:p>
        </p:txBody>
      </p:sp>
      <p:pic>
        <p:nvPicPr>
          <p:cNvPr id="5" name="Image 4" descr="wok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785794"/>
            <a:ext cx="6786610" cy="602032"/>
          </a:xfrm>
          <a:prstGeom prst="rect">
            <a:avLst/>
          </a:prstGeom>
          <a:ln w="12700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/>
          <p:cNvSpPr txBox="1"/>
          <p:nvPr/>
        </p:nvSpPr>
        <p:spPr>
          <a:xfrm>
            <a:off x="714348" y="5643578"/>
            <a:ext cx="81439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200" dirty="0" smtClean="0"/>
              <a:t>     Sur  la page de résultats, en cliquant sur un </a:t>
            </a:r>
            <a:r>
              <a:rPr lang="fr-FR" sz="1200" dirty="0" smtClean="0">
                <a:solidFill>
                  <a:srgbClr val="008000"/>
                </a:solidFill>
              </a:rPr>
              <a:t>Titre </a:t>
            </a:r>
            <a:r>
              <a:rPr lang="fr-FR" sz="1200" dirty="0" smtClean="0"/>
              <a:t>qui vous intéresse mais qui ne vous donne pas la main pour consulter  son texte intégral  chez l’éditeur, vous serez  dirigé vers sa</a:t>
            </a:r>
            <a:r>
              <a:rPr lang="fr-FR" sz="1200" dirty="0" smtClean="0">
                <a:solidFill>
                  <a:srgbClr val="008000"/>
                </a:solidFill>
              </a:rPr>
              <a:t> notice bibliographique</a:t>
            </a:r>
            <a:r>
              <a:rPr lang="fr-FR" sz="1200" dirty="0" smtClean="0"/>
              <a:t>.  Copiez le </a:t>
            </a:r>
            <a:r>
              <a:rPr lang="fr-FR" sz="1200" dirty="0" smtClean="0">
                <a:solidFill>
                  <a:srgbClr val="008000"/>
                </a:solidFill>
              </a:rPr>
              <a:t>DOI</a:t>
            </a:r>
            <a:r>
              <a:rPr lang="fr-FR" sz="1200" dirty="0" smtClean="0"/>
              <a:t> de l’</a:t>
            </a:r>
            <a:r>
              <a:rPr lang="fr-FR" sz="1200" dirty="0" smtClean="0">
                <a:solidFill>
                  <a:srgbClr val="008000"/>
                </a:solidFill>
              </a:rPr>
              <a:t>Article</a:t>
            </a:r>
            <a:r>
              <a:rPr lang="fr-FR" sz="1200" dirty="0" smtClean="0"/>
              <a:t> depuis cette dernière et collez-le dans le champs de recherche de n’importe quel moteur de recherche public exemple </a:t>
            </a:r>
            <a:r>
              <a:rPr lang="fr-FR" sz="1200" dirty="0" smtClean="0">
                <a:solidFill>
                  <a:srgbClr val="008000"/>
                </a:solidFill>
              </a:rPr>
              <a:t>Google</a:t>
            </a:r>
            <a:r>
              <a:rPr lang="fr-FR" sz="1200" dirty="0" smtClean="0"/>
              <a:t>. L’ </a:t>
            </a:r>
            <a:r>
              <a:rPr lang="fr-FR" sz="1200" dirty="0" smtClean="0">
                <a:solidFill>
                  <a:srgbClr val="008000"/>
                </a:solidFill>
              </a:rPr>
              <a:t>Article</a:t>
            </a:r>
            <a:r>
              <a:rPr lang="fr-FR" sz="1200" dirty="0" smtClean="0"/>
              <a:t>  sera immédiatement localisé et s’il se trouve  qu’il est couvert pas l’abonnement SNDL ou qu’il est en </a:t>
            </a:r>
            <a:r>
              <a:rPr lang="fr-FR" sz="1200" dirty="0" smtClean="0">
                <a:solidFill>
                  <a:srgbClr val="008000"/>
                </a:solidFill>
              </a:rPr>
              <a:t>libre accès</a:t>
            </a:r>
            <a:r>
              <a:rPr lang="fr-FR" sz="1200" dirty="0" smtClean="0"/>
              <a:t> (</a:t>
            </a:r>
            <a:r>
              <a:rPr lang="fr-FR" sz="1200" dirty="0" smtClean="0">
                <a:solidFill>
                  <a:srgbClr val="008000"/>
                </a:solidFill>
              </a:rPr>
              <a:t>Open Access</a:t>
            </a:r>
            <a:r>
              <a:rPr lang="fr-FR" sz="1200" dirty="0" smtClean="0"/>
              <a:t>)</a:t>
            </a:r>
            <a:r>
              <a:rPr lang="fr-FR" sz="1200" dirty="0" smtClean="0">
                <a:solidFill>
                  <a:srgbClr val="008000"/>
                </a:solidFill>
              </a:rPr>
              <a:t> </a:t>
            </a:r>
            <a:r>
              <a:rPr lang="fr-FR" sz="1200" dirty="0" smtClean="0"/>
              <a:t>vous pourrez, dans ces deux cas de figure, le parcourir ou même le télécharger.</a:t>
            </a:r>
            <a:endParaRPr lang="fr-FR" sz="1200" dirty="0"/>
          </a:p>
        </p:txBody>
      </p:sp>
      <p:pic>
        <p:nvPicPr>
          <p:cNvPr id="33" name="Image 32" descr="wok1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1500174"/>
            <a:ext cx="5763555" cy="3286148"/>
          </a:xfrm>
          <a:prstGeom prst="rect">
            <a:avLst/>
          </a:prstGeom>
          <a:ln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Image 37" descr="wok1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86050" y="3286124"/>
            <a:ext cx="4357718" cy="2015585"/>
          </a:xfrm>
          <a:prstGeom prst="rect">
            <a:avLst/>
          </a:prstGeom>
          <a:ln w="12700"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" name="Image 39" descr="wok1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00562" y="785794"/>
            <a:ext cx="4143404" cy="2460825"/>
          </a:xfrm>
          <a:prstGeom prst="rect">
            <a:avLst/>
          </a:prstGeom>
          <a:ln w="12700"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Image 42" descr="128 htm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86644" y="3786190"/>
            <a:ext cx="714380" cy="7143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4" name="Image 43" descr="128 pd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001024" y="3786190"/>
            <a:ext cx="714380" cy="7143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2" name="Connecteur droit avec flèche 11"/>
          <p:cNvCxnSpPr>
            <a:endCxn id="44" idx="0"/>
          </p:cNvCxnSpPr>
          <p:nvPr/>
        </p:nvCxnSpPr>
        <p:spPr>
          <a:xfrm>
            <a:off x="7429520" y="3000372"/>
            <a:ext cx="928694" cy="785818"/>
          </a:xfrm>
          <a:prstGeom prst="straightConnector1">
            <a:avLst/>
          </a:prstGeom>
          <a:ln w="19050">
            <a:solidFill>
              <a:srgbClr val="FF6600"/>
            </a:solidFill>
            <a:prstDash val="sysDash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>
            <a:endCxn id="43" idx="0"/>
          </p:cNvCxnSpPr>
          <p:nvPr/>
        </p:nvCxnSpPr>
        <p:spPr>
          <a:xfrm rot="16200000" flipH="1">
            <a:off x="7036611" y="3178967"/>
            <a:ext cx="857256" cy="357190"/>
          </a:xfrm>
          <a:prstGeom prst="straightConnector1">
            <a:avLst/>
          </a:prstGeom>
          <a:ln w="19050">
            <a:solidFill>
              <a:srgbClr val="FF6600"/>
            </a:solidFill>
            <a:prstDash val="sysDash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4" name="Image 13" descr="info-5-128.ico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85786" y="5715016"/>
            <a:ext cx="142876" cy="142876"/>
          </a:xfrm>
          <a:prstGeom prst="rect">
            <a:avLst/>
          </a:prstGeom>
        </p:spPr>
      </p:pic>
      <p:sp>
        <p:nvSpPr>
          <p:cNvPr id="18" name="Flèche vers le haut 17"/>
          <p:cNvSpPr/>
          <p:nvPr/>
        </p:nvSpPr>
        <p:spPr>
          <a:xfrm rot="2685965">
            <a:off x="5264564" y="2937963"/>
            <a:ext cx="148449" cy="1515828"/>
          </a:xfrm>
          <a:prstGeom prst="upArrow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lèche courbée vers le bas 14"/>
          <p:cNvSpPr/>
          <p:nvPr/>
        </p:nvSpPr>
        <p:spPr>
          <a:xfrm rot="470147">
            <a:off x="2232245" y="2596975"/>
            <a:ext cx="1570869" cy="643181"/>
          </a:xfrm>
          <a:prstGeom prst="curvedDownArrow">
            <a:avLst>
              <a:gd name="adj1" fmla="val 19134"/>
              <a:gd name="adj2" fmla="val 47073"/>
              <a:gd name="adj3" fmla="val 20826"/>
            </a:avLst>
          </a:prstGeom>
          <a:solidFill>
            <a:srgbClr val="FF99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Image 59" descr="portai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556792"/>
            <a:ext cx="5832648" cy="3115795"/>
          </a:xfrm>
          <a:prstGeom prst="rect">
            <a:avLst/>
          </a:prstGeom>
          <a:ln w="12700" cap="sq">
            <a:solidFill>
              <a:srgbClr val="008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à coins arrondis 1"/>
          <p:cNvSpPr/>
          <p:nvPr/>
        </p:nvSpPr>
        <p:spPr>
          <a:xfrm>
            <a:off x="642910" y="71414"/>
            <a:ext cx="8001056" cy="642942"/>
          </a:xfrm>
          <a:prstGeom prst="roundRect">
            <a:avLst/>
          </a:prstGeom>
          <a:solidFill>
            <a:srgbClr val="0099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Recherche</a:t>
            </a:r>
            <a:endParaRPr lang="fr-FR" sz="2800" dirty="0"/>
          </a:p>
        </p:txBody>
      </p:sp>
      <p:sp>
        <p:nvSpPr>
          <p:cNvPr id="3" name="Rectangle 2"/>
          <p:cNvSpPr/>
          <p:nvPr/>
        </p:nvSpPr>
        <p:spPr>
          <a:xfrm>
            <a:off x="785786" y="1000108"/>
            <a:ext cx="78581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0050" indent="-400050">
              <a:buFont typeface="+mj-lt"/>
              <a:buAutoNum type="romanUcPeriod" startAt="3"/>
            </a:pPr>
            <a:r>
              <a:rPr lang="fr-FR" b="1" dirty="0" smtClean="0">
                <a:solidFill>
                  <a:srgbClr val="0066CC"/>
                </a:solidFill>
              </a:rPr>
              <a:t>Accès aux Portails Documentaires Nationaux</a:t>
            </a:r>
          </a:p>
        </p:txBody>
      </p:sp>
      <p:pic>
        <p:nvPicPr>
          <p:cNvPr id="8" name="Image 7" descr="bibliouniv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4869160"/>
            <a:ext cx="2682298" cy="1846023"/>
          </a:xfrm>
          <a:prstGeom prst="rect">
            <a:avLst/>
          </a:prstGeom>
          <a:ln w="3175">
            <a:solidFill>
              <a:srgbClr val="008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 8" descr="ccdz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72200" y="4869160"/>
            <a:ext cx="2664296" cy="1851029"/>
          </a:xfrm>
          <a:prstGeom prst="rect">
            <a:avLst/>
          </a:prstGeom>
          <a:ln w="3175">
            <a:solidFill>
              <a:srgbClr val="008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 9" descr="webreview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44208" y="836712"/>
            <a:ext cx="2592288" cy="1872208"/>
          </a:xfrm>
          <a:prstGeom prst="rect">
            <a:avLst/>
          </a:prstGeom>
          <a:ln w="3175">
            <a:solidFill>
              <a:srgbClr val="008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" name="Rectangle à coins arrondis 18"/>
          <p:cNvSpPr/>
          <p:nvPr/>
        </p:nvSpPr>
        <p:spPr>
          <a:xfrm>
            <a:off x="6444208" y="2276872"/>
            <a:ext cx="2592288" cy="432048"/>
          </a:xfrm>
          <a:prstGeom prst="roundRect">
            <a:avLst/>
          </a:prstGeom>
          <a:ln w="31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200" dirty="0" smtClean="0">
                <a:solidFill>
                  <a:srgbClr val="008000"/>
                </a:solidFill>
              </a:rPr>
              <a:t>Donne accès aux revues scientifiques algériennes</a:t>
            </a:r>
            <a:endParaRPr lang="fr-FR" sz="1200" dirty="0">
              <a:solidFill>
                <a:srgbClr val="008000"/>
              </a:solidFill>
            </a:endParaRPr>
          </a:p>
        </p:txBody>
      </p:sp>
      <p:sp>
        <p:nvSpPr>
          <p:cNvPr id="20" name="Rectangle à coins arrondis 19"/>
          <p:cNvSpPr/>
          <p:nvPr/>
        </p:nvSpPr>
        <p:spPr>
          <a:xfrm>
            <a:off x="6372200" y="6237312"/>
            <a:ext cx="2664296" cy="504056"/>
          </a:xfrm>
          <a:prstGeom prst="roundRect">
            <a:avLst/>
          </a:prstGeom>
          <a:ln w="31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/>
            <a:r>
              <a:rPr lang="fr-FR" sz="1200" dirty="0" smtClean="0">
                <a:solidFill>
                  <a:srgbClr val="008000"/>
                </a:solidFill>
              </a:rPr>
              <a:t>Donne accès à plus de 567017 notices bibliographiques localisées dans 64 bibliothèques universitaires.</a:t>
            </a:r>
          </a:p>
        </p:txBody>
      </p:sp>
      <p:sp>
        <p:nvSpPr>
          <p:cNvPr id="21" name="Rectangle à coins arrondis 20"/>
          <p:cNvSpPr/>
          <p:nvPr/>
        </p:nvSpPr>
        <p:spPr>
          <a:xfrm>
            <a:off x="3563888" y="6237312"/>
            <a:ext cx="2664296" cy="504056"/>
          </a:xfrm>
          <a:prstGeom prst="roundRect">
            <a:avLst/>
          </a:prstGeom>
          <a:ln w="31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/>
            <a:r>
              <a:rPr lang="fr-FR" sz="1200" dirty="0" smtClean="0">
                <a:solidFill>
                  <a:srgbClr val="008000"/>
                </a:solidFill>
              </a:rPr>
              <a:t>Espace virtuel destiné aux professionnels des sciences de l’information .</a:t>
            </a:r>
          </a:p>
        </p:txBody>
      </p:sp>
      <p:pic>
        <p:nvPicPr>
          <p:cNvPr id="23" name="Image 22" descr="pns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44208" y="2852936"/>
            <a:ext cx="2592288" cy="1800200"/>
          </a:xfrm>
          <a:prstGeom prst="rect">
            <a:avLst/>
          </a:prstGeom>
          <a:ln w="3175">
            <a:solidFill>
              <a:srgbClr val="008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Rectangle à coins arrondis 24"/>
          <p:cNvSpPr/>
          <p:nvPr/>
        </p:nvSpPr>
        <p:spPr>
          <a:xfrm>
            <a:off x="6444208" y="4221088"/>
            <a:ext cx="2592288" cy="432048"/>
          </a:xfrm>
          <a:prstGeom prst="roundRect">
            <a:avLst/>
          </a:prstGeom>
          <a:ln w="31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200" dirty="0" smtClean="0">
                <a:solidFill>
                  <a:srgbClr val="008000"/>
                </a:solidFill>
              </a:rPr>
              <a:t>Donne accès aux thèses algériennes</a:t>
            </a:r>
            <a:endParaRPr lang="fr-FR" sz="1200" dirty="0">
              <a:solidFill>
                <a:srgbClr val="008000"/>
              </a:solidFill>
            </a:endParaRPr>
          </a:p>
        </p:txBody>
      </p:sp>
      <p:pic>
        <p:nvPicPr>
          <p:cNvPr id="26" name="Image 25" descr="main-curseur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491880" y="2708920"/>
            <a:ext cx="226339" cy="285752"/>
          </a:xfrm>
          <a:prstGeom prst="rect">
            <a:avLst/>
          </a:prstGeom>
        </p:spPr>
      </p:pic>
      <p:sp>
        <p:nvSpPr>
          <p:cNvPr id="58" name="ZoneTexte 57"/>
          <p:cNvSpPr txBox="1"/>
          <p:nvPr/>
        </p:nvSpPr>
        <p:spPr>
          <a:xfrm>
            <a:off x="467544" y="4797152"/>
            <a:ext cx="309634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>
              <a:buFont typeface="+mj-lt"/>
              <a:buAutoNum type="arabicParenR"/>
            </a:pPr>
            <a:r>
              <a:rPr lang="fr-FR" sz="1400" dirty="0" smtClean="0"/>
              <a:t>Sur la barre du menu principal cliquez la rubrique : </a:t>
            </a:r>
            <a:r>
              <a:rPr lang="fr-FR" sz="1400" dirty="0" smtClean="0">
                <a:solidFill>
                  <a:srgbClr val="008000"/>
                </a:solidFill>
              </a:rPr>
              <a:t>PORTAILS.;</a:t>
            </a:r>
          </a:p>
          <a:p>
            <a:pPr marL="342900" indent="-342900" algn="justLow">
              <a:buFont typeface="+mj-lt"/>
              <a:buAutoNum type="arabicParenR"/>
            </a:pPr>
            <a:r>
              <a:rPr lang="fr-FR" sz="1400" dirty="0" smtClean="0"/>
              <a:t>Cliquez sur l’url de n’importe quel portail:</a:t>
            </a:r>
            <a:r>
              <a:rPr lang="fr-FR" sz="1400" dirty="0" smtClean="0">
                <a:solidFill>
                  <a:srgbClr val="008000"/>
                </a:solidFill>
              </a:rPr>
              <a:t> Webreviews</a:t>
            </a:r>
            <a:r>
              <a:rPr lang="fr-FR" sz="1400" dirty="0" smtClean="0"/>
              <a:t>, </a:t>
            </a:r>
            <a:r>
              <a:rPr lang="fr-FR" sz="1400" dirty="0" smtClean="0">
                <a:solidFill>
                  <a:srgbClr val="008000"/>
                </a:solidFill>
              </a:rPr>
              <a:t>PNST</a:t>
            </a:r>
            <a:r>
              <a:rPr lang="fr-FR" sz="1400" dirty="0" smtClean="0"/>
              <a:t>, </a:t>
            </a:r>
            <a:r>
              <a:rPr lang="fr-FR" sz="1400" dirty="0" smtClean="0">
                <a:solidFill>
                  <a:srgbClr val="008000"/>
                </a:solidFill>
              </a:rPr>
              <a:t>CCDZ</a:t>
            </a:r>
            <a:r>
              <a:rPr lang="fr-FR" sz="1400" dirty="0" smtClean="0"/>
              <a:t> ou </a:t>
            </a:r>
            <a:r>
              <a:rPr lang="fr-FR" sz="1400" dirty="0" smtClean="0">
                <a:solidFill>
                  <a:srgbClr val="008000"/>
                </a:solidFill>
              </a:rPr>
              <a:t>BibliUniv.</a:t>
            </a:r>
            <a:endParaRPr lang="fr-FR" sz="1400" dirty="0">
              <a:solidFill>
                <a:srgbClr val="008000"/>
              </a:solidFill>
            </a:endParaRPr>
          </a:p>
        </p:txBody>
      </p:sp>
      <p:cxnSp>
        <p:nvCxnSpPr>
          <p:cNvPr id="62" name="Connecteur droit avec flèche 61"/>
          <p:cNvCxnSpPr/>
          <p:nvPr/>
        </p:nvCxnSpPr>
        <p:spPr>
          <a:xfrm flipV="1">
            <a:off x="1763688" y="1988840"/>
            <a:ext cx="4680520" cy="1656184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64" name="Connecteur droit avec flèche 63"/>
          <p:cNvCxnSpPr/>
          <p:nvPr/>
        </p:nvCxnSpPr>
        <p:spPr>
          <a:xfrm>
            <a:off x="1763688" y="4005064"/>
            <a:ext cx="4680520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69" name="Connecteur droit avec flèche 68"/>
          <p:cNvCxnSpPr/>
          <p:nvPr/>
        </p:nvCxnSpPr>
        <p:spPr>
          <a:xfrm>
            <a:off x="1763688" y="4293096"/>
            <a:ext cx="4680520" cy="576064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74" name="Connecteur droit avec flèche 73"/>
          <p:cNvCxnSpPr/>
          <p:nvPr/>
        </p:nvCxnSpPr>
        <p:spPr>
          <a:xfrm>
            <a:off x="1835696" y="4581128"/>
            <a:ext cx="1728192" cy="288032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79" name="ZoneTexte 78"/>
          <p:cNvSpPr txBox="1"/>
          <p:nvPr/>
        </p:nvSpPr>
        <p:spPr>
          <a:xfrm>
            <a:off x="467544" y="6027003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200" dirty="0" smtClean="0"/>
              <a:t>     Tous ces portails sont en </a:t>
            </a:r>
            <a:r>
              <a:rPr lang="fr-FR" sz="1200" dirty="0" smtClean="0">
                <a:solidFill>
                  <a:srgbClr val="008000"/>
                </a:solidFill>
              </a:rPr>
              <a:t>Open Access </a:t>
            </a:r>
            <a:r>
              <a:rPr lang="fr-FR" sz="1200" dirty="0" smtClean="0"/>
              <a:t>sauf</a:t>
            </a:r>
            <a:r>
              <a:rPr lang="fr-FR" sz="1200" dirty="0" smtClean="0">
                <a:solidFill>
                  <a:srgbClr val="008000"/>
                </a:solidFill>
              </a:rPr>
              <a:t> le PNST</a:t>
            </a:r>
            <a:r>
              <a:rPr lang="fr-FR" sz="1200" dirty="0" smtClean="0"/>
              <a:t>, il faut se loguer d’abord sur SNDL pour pouvoir accéder aux textes intégraux des thèses.</a:t>
            </a:r>
            <a:endParaRPr lang="fr-FR" sz="1200" dirty="0"/>
          </a:p>
        </p:txBody>
      </p:sp>
      <p:pic>
        <p:nvPicPr>
          <p:cNvPr id="80" name="Image 79" descr="point_interrogation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39552" y="6093296"/>
            <a:ext cx="150814" cy="142876"/>
          </a:xfrm>
          <a:prstGeom prst="rect">
            <a:avLst/>
          </a:prstGeom>
        </p:spPr>
      </p:pic>
      <p:pic>
        <p:nvPicPr>
          <p:cNvPr id="24" name="Image 23" descr="2000px-Algerian_award_flag.svg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277960">
            <a:off x="8789704" y="2434105"/>
            <a:ext cx="341080" cy="341080"/>
          </a:xfrm>
          <a:prstGeom prst="rect">
            <a:avLst/>
          </a:prstGeom>
        </p:spPr>
      </p:pic>
      <p:pic>
        <p:nvPicPr>
          <p:cNvPr id="27" name="Image 26" descr="2000px-Algerian_award_flag.svg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277960">
            <a:off x="8789703" y="4378321"/>
            <a:ext cx="341080" cy="341080"/>
          </a:xfrm>
          <a:prstGeom prst="rect">
            <a:avLst/>
          </a:prstGeom>
        </p:spPr>
      </p:pic>
      <p:pic>
        <p:nvPicPr>
          <p:cNvPr id="28" name="Image 27" descr="2000px-Algerian_award_flag.svg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277960">
            <a:off x="8789703" y="6503704"/>
            <a:ext cx="341080" cy="341080"/>
          </a:xfrm>
          <a:prstGeom prst="rect">
            <a:avLst/>
          </a:prstGeom>
        </p:spPr>
      </p:pic>
      <p:pic>
        <p:nvPicPr>
          <p:cNvPr id="29" name="Image 28" descr="2000px-Algerian_award_flag.svg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277960">
            <a:off x="5953369" y="6503703"/>
            <a:ext cx="341080" cy="34108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Ellipse 15"/>
          <p:cNvSpPr/>
          <p:nvPr/>
        </p:nvSpPr>
        <p:spPr bwMode="auto">
          <a:xfrm rot="1123418">
            <a:off x="3334032" y="669171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CC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8" name="Ellipse 15"/>
          <p:cNvSpPr/>
          <p:nvPr/>
        </p:nvSpPr>
        <p:spPr bwMode="auto">
          <a:xfrm rot="1530996">
            <a:off x="3577019" y="747452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CCCC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9" name="Ellipse 15"/>
          <p:cNvSpPr/>
          <p:nvPr/>
        </p:nvSpPr>
        <p:spPr bwMode="auto">
          <a:xfrm rot="1980986">
            <a:off x="3851434" y="899206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99CC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0" name="Ellipse 15"/>
          <p:cNvSpPr/>
          <p:nvPr/>
        </p:nvSpPr>
        <p:spPr bwMode="auto">
          <a:xfrm rot="2481755">
            <a:off x="4066248" y="1072723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Formation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2" name="Ellipse 15"/>
          <p:cNvSpPr/>
          <p:nvPr/>
        </p:nvSpPr>
        <p:spPr bwMode="auto">
          <a:xfrm rot="4401100">
            <a:off x="4722628" y="2086456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3" name="Ellipse 15"/>
          <p:cNvSpPr/>
          <p:nvPr/>
        </p:nvSpPr>
        <p:spPr bwMode="auto">
          <a:xfrm rot="4936605">
            <a:off x="4800400" y="2375178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8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3" name="Ellipse 15"/>
          <p:cNvSpPr/>
          <p:nvPr/>
        </p:nvSpPr>
        <p:spPr bwMode="auto">
          <a:xfrm rot="5400000">
            <a:off x="4800400" y="2661711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66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1" name="Ellipse 10"/>
          <p:cNvSpPr/>
          <p:nvPr/>
        </p:nvSpPr>
        <p:spPr bwMode="auto">
          <a:xfrm>
            <a:off x="2987824" y="5064711"/>
            <a:ext cx="594000" cy="59400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80000">
                <a:schemeClr val="bg1">
                  <a:lumMod val="95000"/>
                </a:schemeClr>
              </a:gs>
              <a:gs pos="100000">
                <a:schemeClr val="bg1"/>
              </a:gs>
            </a:gsLst>
          </a:gradFill>
          <a:ln>
            <a:noFill/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z="1400" b="1">
              <a:solidFill>
                <a:schemeClr val="tx1"/>
              </a:solidFill>
              <a:latin typeface="Lucida Sans Unicode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26915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214290"/>
            <a:ext cx="8001056" cy="642942"/>
          </a:xfrm>
          <a:prstGeom prst="roundRect">
            <a:avLst/>
          </a:prstGeom>
          <a:solidFill>
            <a:srgbClr val="669900"/>
          </a:solidFill>
          <a:ln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Formation</a:t>
            </a:r>
            <a:endParaRPr lang="fr-FR" sz="2800" dirty="0"/>
          </a:p>
        </p:txBody>
      </p:sp>
      <p:sp>
        <p:nvSpPr>
          <p:cNvPr id="3" name="ZoneTexte 2"/>
          <p:cNvSpPr txBox="1"/>
          <p:nvPr/>
        </p:nvSpPr>
        <p:spPr>
          <a:xfrm>
            <a:off x="683568" y="1196752"/>
            <a:ext cx="7992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smtClean="0">
                <a:solidFill>
                  <a:schemeClr val="accent6">
                    <a:lumMod val="75000"/>
                  </a:schemeClr>
                </a:solidFill>
              </a:rPr>
              <a:t>Le SNDL déploie des moyens humains et logistiques pour assurer  à ses utilisateurs des formations sur site sur l’utilisation des ressources électroniques qu’il offre.</a:t>
            </a:r>
          </a:p>
          <a:p>
            <a:pPr algn="ctr"/>
            <a:endParaRPr lang="fr-FR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fr-FR" i="1" dirty="0" smtClean="0">
                <a:solidFill>
                  <a:schemeClr val="accent6">
                    <a:lumMod val="75000"/>
                  </a:schemeClr>
                </a:solidFill>
              </a:rPr>
              <a:t>des formateurs se déplacent dans les locaux des établissements universitaires et de recherche pour dispenser des formations ciblées et adaptées selon les disciplines et thématiques scientifiques étudiées.</a:t>
            </a:r>
          </a:p>
          <a:p>
            <a:pPr algn="justLow"/>
            <a:endParaRPr lang="fr-FR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fr-FR" i="1" dirty="0" smtClean="0">
                <a:solidFill>
                  <a:schemeClr val="accent6">
                    <a:lumMod val="75000"/>
                  </a:schemeClr>
                </a:solidFill>
              </a:rPr>
              <a:t>L’annonce de toute nouvelle formation se fait via:</a:t>
            </a:r>
            <a:endParaRPr lang="fr-FR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Flèche droite 4"/>
          <p:cNvSpPr/>
          <p:nvPr/>
        </p:nvSpPr>
        <p:spPr>
          <a:xfrm>
            <a:off x="2555776" y="3861048"/>
            <a:ext cx="216024" cy="216024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lèche droite 5"/>
          <p:cNvSpPr/>
          <p:nvPr/>
        </p:nvSpPr>
        <p:spPr>
          <a:xfrm>
            <a:off x="2555776" y="4293096"/>
            <a:ext cx="216024" cy="216024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/>
          <p:cNvSpPr/>
          <p:nvPr/>
        </p:nvSpPr>
        <p:spPr>
          <a:xfrm>
            <a:off x="2555776" y="4725144"/>
            <a:ext cx="216024" cy="216024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lèche droite 7"/>
          <p:cNvSpPr/>
          <p:nvPr/>
        </p:nvSpPr>
        <p:spPr>
          <a:xfrm>
            <a:off x="2555776" y="5157192"/>
            <a:ext cx="216024" cy="216024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771800" y="378904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Low"/>
            <a:r>
              <a:rPr lang="fr-FR" b="1" dirty="0" smtClean="0">
                <a:solidFill>
                  <a:srgbClr val="0066CC"/>
                </a:solidFill>
              </a:rPr>
              <a:t> La Rubrique </a:t>
            </a:r>
            <a:r>
              <a:rPr lang="fr-FR" b="1" u="sng" dirty="0" smtClean="0">
                <a:solidFill>
                  <a:srgbClr val="008000"/>
                </a:solidFill>
              </a:rPr>
              <a:t>ACTUALITÉS</a:t>
            </a:r>
            <a:r>
              <a:rPr lang="fr-FR" b="1" dirty="0" smtClean="0">
                <a:solidFill>
                  <a:srgbClr val="0066CC"/>
                </a:solidFill>
              </a:rPr>
              <a:t> du site SNDL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771800" y="4221088"/>
            <a:ext cx="27435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0066CC"/>
                </a:solidFill>
              </a:rPr>
              <a:t> La Page facebook du SNDL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2605764" y="4653136"/>
            <a:ext cx="2738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Low"/>
            <a:r>
              <a:rPr lang="fr-FR" b="1" dirty="0" smtClean="0">
                <a:solidFill>
                  <a:srgbClr val="0066CC"/>
                </a:solidFill>
              </a:rPr>
              <a:t>    La Page twitter  du SNDL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43808" y="5085184"/>
            <a:ext cx="9037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Low"/>
            <a:r>
              <a:rPr lang="fr-FR" b="1" dirty="0" smtClean="0">
                <a:solidFill>
                  <a:srgbClr val="0066CC"/>
                </a:solidFill>
              </a:rPr>
              <a:t>L’ Email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683568" y="5733256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smtClean="0">
                <a:solidFill>
                  <a:schemeClr val="accent6">
                    <a:lumMod val="75000"/>
                  </a:schemeClr>
                </a:solidFill>
              </a:rPr>
              <a:t>Le programme de toute formation quant à lui est  détaillé dans la rubrique </a:t>
            </a:r>
            <a:r>
              <a:rPr lang="fr-FR" i="1" u="sng" dirty="0" smtClean="0">
                <a:solidFill>
                  <a:srgbClr val="008000"/>
                </a:solidFill>
              </a:rPr>
              <a:t>FORMATIONS</a:t>
            </a:r>
            <a:r>
              <a:rPr lang="fr-FR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fr-FR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à coins arrondis 2"/>
          <p:cNvSpPr/>
          <p:nvPr/>
        </p:nvSpPr>
        <p:spPr>
          <a:xfrm>
            <a:off x="611560" y="116632"/>
            <a:ext cx="8001056" cy="642942"/>
          </a:xfrm>
          <a:prstGeom prst="roundRect">
            <a:avLst/>
          </a:prstGeom>
          <a:solidFill>
            <a:srgbClr val="669900"/>
          </a:solidFill>
          <a:ln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Formation</a:t>
            </a:r>
            <a:endParaRPr lang="fr-FR" sz="2800" dirty="0"/>
          </a:p>
        </p:txBody>
      </p:sp>
      <p:pic>
        <p:nvPicPr>
          <p:cNvPr id="5" name="Image 4" descr="formati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908720"/>
            <a:ext cx="6122987" cy="3168352"/>
          </a:xfrm>
          <a:prstGeom prst="rect">
            <a:avLst/>
          </a:prstGeom>
          <a:ln w="12700" cap="sq">
            <a:solidFill>
              <a:srgbClr val="6699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main-curseu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1124744"/>
            <a:ext cx="226339" cy="285752"/>
          </a:xfrm>
          <a:prstGeom prst="rect">
            <a:avLst/>
          </a:prstGeom>
        </p:spPr>
      </p:pic>
      <p:pic>
        <p:nvPicPr>
          <p:cNvPr id="7" name="Image 6" descr="main-curseu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1916832"/>
            <a:ext cx="226339" cy="285752"/>
          </a:xfrm>
          <a:prstGeom prst="rect">
            <a:avLst/>
          </a:prstGeom>
        </p:spPr>
      </p:pic>
      <p:pic>
        <p:nvPicPr>
          <p:cNvPr id="8" name="Image 7" descr="formation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2204864"/>
            <a:ext cx="4371469" cy="3741681"/>
          </a:xfrm>
          <a:prstGeom prst="rect">
            <a:avLst/>
          </a:prstGeom>
          <a:ln w="12700">
            <a:solidFill>
              <a:srgbClr val="6699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ZoneTexte 8"/>
          <p:cNvSpPr txBox="1"/>
          <p:nvPr/>
        </p:nvSpPr>
        <p:spPr>
          <a:xfrm>
            <a:off x="179512" y="4221088"/>
            <a:ext cx="41764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fr-FR" dirty="0" smtClean="0"/>
              <a:t>Sur la barre du menu principal, cliquez sur la rubrique: </a:t>
            </a:r>
            <a:r>
              <a:rPr lang="fr-FR" u="sng" dirty="0" smtClean="0">
                <a:solidFill>
                  <a:srgbClr val="008000"/>
                </a:solidFill>
              </a:rPr>
              <a:t>FORMATIONS</a:t>
            </a:r>
          </a:p>
          <a:p>
            <a:pPr marL="342900" indent="-342900">
              <a:buFont typeface="+mj-lt"/>
              <a:buAutoNum type="arabicParenR"/>
            </a:pPr>
            <a:endParaRPr lang="fr-FR" u="sng" dirty="0" smtClean="0">
              <a:solidFill>
                <a:srgbClr val="008000"/>
              </a:solidFill>
            </a:endParaRPr>
          </a:p>
          <a:p>
            <a:pPr marL="342900" indent="-342900">
              <a:buFont typeface="+mj-lt"/>
              <a:buAutoNum type="arabicParenR"/>
            </a:pPr>
            <a:r>
              <a:rPr lang="fr-FR" dirty="0" smtClean="0"/>
              <a:t>Choisissez une </a:t>
            </a:r>
            <a:r>
              <a:rPr lang="fr-FR" dirty="0" smtClean="0">
                <a:solidFill>
                  <a:srgbClr val="008000"/>
                </a:solidFill>
              </a:rPr>
              <a:t>formation</a:t>
            </a:r>
            <a:r>
              <a:rPr lang="fr-FR" dirty="0" smtClean="0"/>
              <a:t> est cliquez sur :  </a:t>
            </a:r>
            <a:r>
              <a:rPr lang="fr-FR" u="sng" dirty="0" smtClean="0">
                <a:solidFill>
                  <a:srgbClr val="008000"/>
                </a:solidFill>
              </a:rPr>
              <a:t>Voir détails</a:t>
            </a:r>
            <a:endParaRPr lang="fr-FR" u="sng" dirty="0">
              <a:solidFill>
                <a:srgbClr val="008000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51520" y="6093296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     Le </a:t>
            </a:r>
            <a:r>
              <a:rPr lang="fr-FR" sz="1200" dirty="0" smtClean="0">
                <a:solidFill>
                  <a:srgbClr val="008000"/>
                </a:solidFill>
              </a:rPr>
              <a:t>programme</a:t>
            </a:r>
            <a:r>
              <a:rPr lang="fr-FR" sz="1200" dirty="0" smtClean="0"/>
              <a:t> de la </a:t>
            </a:r>
            <a:r>
              <a:rPr lang="fr-FR" sz="1200" dirty="0" smtClean="0">
                <a:solidFill>
                  <a:srgbClr val="008000"/>
                </a:solidFill>
              </a:rPr>
              <a:t>formation</a:t>
            </a:r>
            <a:r>
              <a:rPr lang="fr-FR" sz="1200" dirty="0" smtClean="0"/>
              <a:t> s’affiche sous forme de tableau indiquant le lieu, la date , les horaires et les bases de données présentées. </a:t>
            </a:r>
            <a:endParaRPr lang="fr-FR" sz="1200" dirty="0"/>
          </a:p>
        </p:txBody>
      </p:sp>
      <p:pic>
        <p:nvPicPr>
          <p:cNvPr id="11" name="Image 10" descr="info-5-128.ico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6165304"/>
            <a:ext cx="142876" cy="14287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Ellipse 15"/>
          <p:cNvSpPr/>
          <p:nvPr/>
        </p:nvSpPr>
        <p:spPr bwMode="auto">
          <a:xfrm rot="1123418">
            <a:off x="3334032" y="669171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CC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8" name="Ellipse 15"/>
          <p:cNvSpPr/>
          <p:nvPr/>
        </p:nvSpPr>
        <p:spPr bwMode="auto">
          <a:xfrm rot="1530996">
            <a:off x="3577019" y="747452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CCCC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9" name="Ellipse 15"/>
          <p:cNvSpPr/>
          <p:nvPr/>
        </p:nvSpPr>
        <p:spPr bwMode="auto">
          <a:xfrm rot="1980986">
            <a:off x="3851434" y="899206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99CC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Actualités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5" name="Ellipse 15"/>
          <p:cNvSpPr/>
          <p:nvPr/>
        </p:nvSpPr>
        <p:spPr bwMode="auto">
          <a:xfrm rot="3949669">
            <a:off x="4599450" y="1822716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 rot="4401100">
            <a:off x="4722628" y="2086456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0" name="Ellipse 15"/>
          <p:cNvSpPr/>
          <p:nvPr/>
        </p:nvSpPr>
        <p:spPr bwMode="auto">
          <a:xfrm rot="4936605">
            <a:off x="4800400" y="2375178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8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3" name="Ellipse 15"/>
          <p:cNvSpPr/>
          <p:nvPr/>
        </p:nvSpPr>
        <p:spPr bwMode="auto">
          <a:xfrm rot="5400000">
            <a:off x="4800400" y="2661711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66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Tutoriel SNDL</a:t>
            </a:r>
          </a:p>
        </p:txBody>
      </p:sp>
      <p:sp>
        <p:nvSpPr>
          <p:cNvPr id="11" name="Ellipse 10"/>
          <p:cNvSpPr/>
          <p:nvPr/>
        </p:nvSpPr>
        <p:spPr bwMode="auto">
          <a:xfrm>
            <a:off x="2987824" y="5064711"/>
            <a:ext cx="594000" cy="59400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80000">
                <a:schemeClr val="bg1">
                  <a:lumMod val="95000"/>
                </a:schemeClr>
              </a:gs>
              <a:gs pos="100000">
                <a:schemeClr val="bg1"/>
              </a:gs>
            </a:gsLst>
          </a:gradFill>
          <a:ln>
            <a:noFill/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z="1400" b="1" dirty="0">
              <a:solidFill>
                <a:schemeClr val="tx1"/>
              </a:solidFill>
              <a:latin typeface="Lucida Sans Unicode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47908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500034" y="71414"/>
            <a:ext cx="8215370" cy="642942"/>
          </a:xfrm>
          <a:prstGeom prst="roundRect">
            <a:avLst/>
          </a:prstGeom>
          <a:solidFill>
            <a:srgbClr val="99CC00"/>
          </a:solidFill>
          <a:ln>
            <a:solidFill>
              <a:srgbClr val="99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Actualités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graphicFrame>
        <p:nvGraphicFramePr>
          <p:cNvPr id="21" name="Objet 20"/>
          <p:cNvGraphicFramePr>
            <a:graphicFrameLocks noChangeAspect="1"/>
          </p:cNvGraphicFramePr>
          <p:nvPr/>
        </p:nvGraphicFramePr>
        <p:xfrm>
          <a:off x="571473" y="726178"/>
          <a:ext cx="5143536" cy="5994869"/>
        </p:xfrm>
        <a:graphic>
          <a:graphicData uri="http://schemas.openxmlformats.org/presentationml/2006/ole">
            <p:oleObj spid="_x0000_s1026" name="Document" r:id="rId4" imgW="5514659" imgH="6427857" progId="Word.Document.12">
              <p:embed/>
            </p:oleObj>
          </a:graphicData>
        </a:graphic>
      </p:graphicFrame>
      <p:sp>
        <p:nvSpPr>
          <p:cNvPr id="22" name="ZoneTexte 21"/>
          <p:cNvSpPr txBox="1"/>
          <p:nvPr/>
        </p:nvSpPr>
        <p:spPr>
          <a:xfrm>
            <a:off x="5857884" y="785794"/>
            <a:ext cx="2928958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fr-FR" sz="1600" dirty="0" smtClean="0"/>
              <a:t>Deux entrées pour accéder</a:t>
            </a:r>
          </a:p>
          <a:p>
            <a:pPr marL="342900" indent="-342900" algn="ctr"/>
            <a:r>
              <a:rPr lang="fr-FR" sz="1600" dirty="0" smtClean="0"/>
              <a:t>aux </a:t>
            </a:r>
            <a:r>
              <a:rPr lang="fr-FR" sz="1600" dirty="0" smtClean="0">
                <a:solidFill>
                  <a:srgbClr val="009900"/>
                </a:solidFill>
              </a:rPr>
              <a:t>Actualités </a:t>
            </a:r>
            <a:r>
              <a:rPr lang="fr-FR" sz="1600" dirty="0" smtClean="0"/>
              <a:t>à partir de la   page d’accueil  :</a:t>
            </a:r>
          </a:p>
          <a:p>
            <a:pPr marL="342900" indent="-342900"/>
            <a:endParaRPr lang="fr-FR" dirty="0" smtClean="0"/>
          </a:p>
          <a:p>
            <a:pPr marL="342900" indent="-342900"/>
            <a:endParaRPr lang="fr-FR" dirty="0" smtClean="0"/>
          </a:p>
          <a:p>
            <a:pPr marL="342900" indent="-342900" algn="justLow"/>
            <a:r>
              <a:rPr lang="fr-FR" dirty="0" smtClean="0"/>
              <a:t>     1) </a:t>
            </a:r>
            <a:r>
              <a:rPr lang="fr-FR" sz="1600" dirty="0" smtClean="0"/>
              <a:t>La rubrique </a:t>
            </a:r>
            <a:r>
              <a:rPr lang="fr-FR" sz="1600" dirty="0" smtClean="0">
                <a:solidFill>
                  <a:srgbClr val="009900"/>
                </a:solidFill>
              </a:rPr>
              <a:t>Actualités </a:t>
            </a:r>
            <a:r>
              <a:rPr lang="fr-FR" sz="1600" dirty="0" smtClean="0"/>
              <a:t>au niveau du menu principal: Donne accès à la liste complète des </a:t>
            </a:r>
            <a:r>
              <a:rPr lang="fr-FR" sz="1600" dirty="0" smtClean="0">
                <a:solidFill>
                  <a:srgbClr val="009900"/>
                </a:solidFill>
              </a:rPr>
              <a:t>actualités</a:t>
            </a:r>
            <a:r>
              <a:rPr lang="fr-FR" sz="1600" dirty="0" smtClean="0"/>
              <a:t>.</a:t>
            </a:r>
          </a:p>
          <a:p>
            <a:pPr marL="342900" indent="-342900"/>
            <a:endParaRPr lang="fr-FR" dirty="0" smtClean="0"/>
          </a:p>
          <a:p>
            <a:pPr marL="342900" indent="-342900"/>
            <a:r>
              <a:rPr lang="fr-FR" dirty="0" smtClean="0"/>
              <a:t>    </a:t>
            </a:r>
          </a:p>
          <a:p>
            <a:pPr marL="342900" indent="-342900"/>
            <a:r>
              <a:rPr lang="fr-FR" dirty="0" smtClean="0"/>
              <a:t>      </a:t>
            </a:r>
          </a:p>
          <a:p>
            <a:pPr marL="342900" indent="-342900"/>
            <a:endParaRPr lang="fr-FR" dirty="0" smtClean="0"/>
          </a:p>
          <a:p>
            <a:pPr marL="342900" indent="-342900" algn="justLow"/>
            <a:endParaRPr lang="fr-FR" dirty="0" smtClean="0"/>
          </a:p>
          <a:p>
            <a:pPr marL="342900" indent="-342900" algn="justLow"/>
            <a:r>
              <a:rPr lang="fr-FR" dirty="0" smtClean="0"/>
              <a:t>      2) </a:t>
            </a:r>
            <a:r>
              <a:rPr lang="fr-FR" sz="1600" dirty="0" smtClean="0"/>
              <a:t>La rubrique </a:t>
            </a:r>
            <a:r>
              <a:rPr lang="fr-FR" sz="1600" dirty="0" smtClean="0">
                <a:solidFill>
                  <a:srgbClr val="009900"/>
                </a:solidFill>
              </a:rPr>
              <a:t>Actualités et Nouveautés</a:t>
            </a:r>
            <a:r>
              <a:rPr lang="fr-FR" sz="1600" dirty="0" smtClean="0"/>
              <a:t> au niveau du panneau principal:  Permet un accès sélectif parmi une liste déroulante des dernières </a:t>
            </a:r>
            <a:r>
              <a:rPr lang="fr-FR" sz="1600" dirty="0" smtClean="0">
                <a:solidFill>
                  <a:srgbClr val="009900"/>
                </a:solidFill>
              </a:rPr>
              <a:t>Actualités</a:t>
            </a:r>
            <a:r>
              <a:rPr lang="fr-FR" sz="1600" dirty="0" smtClean="0"/>
              <a:t>.</a:t>
            </a:r>
            <a:endParaRPr lang="fr-FR" dirty="0"/>
          </a:p>
        </p:txBody>
      </p:sp>
      <p:cxnSp>
        <p:nvCxnSpPr>
          <p:cNvPr id="24" name="Connecteur droit 23"/>
          <p:cNvCxnSpPr/>
          <p:nvPr/>
        </p:nvCxnSpPr>
        <p:spPr>
          <a:xfrm rot="5400000">
            <a:off x="5572132" y="2000240"/>
            <a:ext cx="571504" cy="1588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/>
          <p:cNvCxnSpPr/>
          <p:nvPr/>
        </p:nvCxnSpPr>
        <p:spPr>
          <a:xfrm>
            <a:off x="2285984" y="1714488"/>
            <a:ext cx="3571900" cy="1588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eur droit avec flèche 39"/>
          <p:cNvCxnSpPr/>
          <p:nvPr/>
        </p:nvCxnSpPr>
        <p:spPr>
          <a:xfrm>
            <a:off x="5857884" y="2285992"/>
            <a:ext cx="214314" cy="1588"/>
          </a:xfrm>
          <a:prstGeom prst="straightConnector1">
            <a:avLst/>
          </a:prstGeom>
          <a:ln w="19050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cteur droit avec flèche 45"/>
          <p:cNvCxnSpPr/>
          <p:nvPr/>
        </p:nvCxnSpPr>
        <p:spPr>
          <a:xfrm>
            <a:off x="5715008" y="4643446"/>
            <a:ext cx="357190" cy="1588"/>
          </a:xfrm>
          <a:prstGeom prst="straightConnector1">
            <a:avLst/>
          </a:prstGeom>
          <a:ln w="19050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571472" y="142852"/>
            <a:ext cx="8215370" cy="642942"/>
          </a:xfrm>
          <a:prstGeom prst="roundRect">
            <a:avLst/>
          </a:prstGeom>
          <a:solidFill>
            <a:srgbClr val="99CC00"/>
          </a:solidFill>
          <a:ln>
            <a:solidFill>
              <a:srgbClr val="99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Actualités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4929190" y="785794"/>
            <a:ext cx="38576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  </a:t>
            </a:r>
          </a:p>
          <a:p>
            <a:r>
              <a:rPr lang="fr-FR" sz="1200" dirty="0" smtClean="0"/>
              <a:t>     En cliquant sur</a:t>
            </a:r>
            <a:r>
              <a:rPr lang="fr-FR" sz="1200" dirty="0" smtClean="0">
                <a:solidFill>
                  <a:srgbClr val="009900"/>
                </a:solidFill>
              </a:rPr>
              <a:t>  En savoir + </a:t>
            </a:r>
            <a:r>
              <a:rPr lang="fr-FR" sz="1200" dirty="0" smtClean="0"/>
              <a:t> d’une actualité quelconque le détail de cette dernière apparait dans une nouvelle page.</a:t>
            </a:r>
            <a:endParaRPr lang="fr-FR" sz="1200" dirty="0"/>
          </a:p>
        </p:txBody>
      </p:sp>
      <p:pic>
        <p:nvPicPr>
          <p:cNvPr id="16" name="Image 15" descr="info-5-128.ico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142984"/>
            <a:ext cx="142876" cy="142876"/>
          </a:xfrm>
          <a:prstGeom prst="rect">
            <a:avLst/>
          </a:prstGeom>
        </p:spPr>
      </p:pic>
      <p:pic>
        <p:nvPicPr>
          <p:cNvPr id="17" name="Image 16" descr="point_interrog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629" y="1785927"/>
            <a:ext cx="142876" cy="135356"/>
          </a:xfrm>
          <a:prstGeom prst="rect">
            <a:avLst/>
          </a:prstGeom>
        </p:spPr>
      </p:pic>
      <p:sp>
        <p:nvSpPr>
          <p:cNvPr id="20" name="ZoneTexte 19"/>
          <p:cNvSpPr txBox="1"/>
          <p:nvPr/>
        </p:nvSpPr>
        <p:spPr>
          <a:xfrm>
            <a:off x="4929190" y="1500174"/>
            <a:ext cx="3786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    </a:t>
            </a:r>
          </a:p>
          <a:p>
            <a:pPr algn="justLow"/>
            <a:r>
              <a:rPr lang="fr-FR" sz="1200" dirty="0" smtClean="0"/>
              <a:t>     Pour visualiser les </a:t>
            </a:r>
            <a:r>
              <a:rPr lang="fr-FR" sz="1200" dirty="0" smtClean="0">
                <a:solidFill>
                  <a:srgbClr val="009900"/>
                </a:solidFill>
              </a:rPr>
              <a:t>actualités</a:t>
            </a:r>
            <a:r>
              <a:rPr lang="fr-FR" sz="1200" dirty="0" smtClean="0"/>
              <a:t> les plus anciennes il suffit de passer à la page suivante ou de sélectionner un numéro de page à partir d’une liste déroulante en bas de la page.  </a:t>
            </a:r>
          </a:p>
        </p:txBody>
      </p:sp>
      <p:graphicFrame>
        <p:nvGraphicFramePr>
          <p:cNvPr id="7" name="Objet 6"/>
          <p:cNvGraphicFramePr>
            <a:graphicFrameLocks noChangeAspect="1"/>
          </p:cNvGraphicFramePr>
          <p:nvPr/>
        </p:nvGraphicFramePr>
        <p:xfrm>
          <a:off x="714348" y="928670"/>
          <a:ext cx="4143404" cy="5696851"/>
        </p:xfrm>
        <a:graphic>
          <a:graphicData uri="http://schemas.openxmlformats.org/presentationml/2006/ole">
            <p:oleObj spid="_x0000_s41986" name="Document" r:id="rId5" imgW="5434934" imgH="7474010" progId="Word.Document.12">
              <p:embed/>
            </p:oleObj>
          </a:graphicData>
        </a:graphic>
      </p:graphicFrame>
      <p:pic>
        <p:nvPicPr>
          <p:cNvPr id="10" name="Image 9" descr="actu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4810" y="3286124"/>
            <a:ext cx="4357718" cy="3185523"/>
          </a:xfrm>
          <a:prstGeom prst="rect">
            <a:avLst/>
          </a:prstGeom>
          <a:ln w="952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Flèche droite rayée 10"/>
          <p:cNvSpPr/>
          <p:nvPr/>
        </p:nvSpPr>
        <p:spPr>
          <a:xfrm>
            <a:off x="3500430" y="5429264"/>
            <a:ext cx="714380" cy="142876"/>
          </a:xfrm>
          <a:prstGeom prst="stripedRight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 descr="main-curseu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43042" y="1571612"/>
            <a:ext cx="226339" cy="285752"/>
          </a:xfrm>
          <a:prstGeom prst="rect">
            <a:avLst/>
          </a:prstGeom>
        </p:spPr>
      </p:pic>
      <p:pic>
        <p:nvPicPr>
          <p:cNvPr id="14" name="Image 13" descr="main-curseu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71802" y="5572140"/>
            <a:ext cx="226339" cy="285752"/>
          </a:xfrm>
          <a:prstGeom prst="rect">
            <a:avLst/>
          </a:prstGeom>
        </p:spPr>
      </p:pic>
      <p:pic>
        <p:nvPicPr>
          <p:cNvPr id="18" name="Image 17" descr="main-curseu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43174" y="6072206"/>
            <a:ext cx="226339" cy="2857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571472" y="142852"/>
            <a:ext cx="8215370" cy="642942"/>
          </a:xfrm>
          <a:prstGeom prst="roundRect">
            <a:avLst/>
          </a:prstGeom>
          <a:solidFill>
            <a:srgbClr val="99CC00"/>
          </a:solidFill>
          <a:ln>
            <a:solidFill>
              <a:srgbClr val="99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Actualités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1472" y="928670"/>
            <a:ext cx="264320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r-FR" sz="1200" dirty="0" smtClean="0"/>
              <a:t>       </a:t>
            </a:r>
          </a:p>
          <a:p>
            <a:pPr algn="justLow"/>
            <a:r>
              <a:rPr lang="fr-FR" sz="1200" dirty="0" smtClean="0"/>
              <a:t>     Généralement, en dessous du corps du texte de  l’</a:t>
            </a:r>
            <a:r>
              <a:rPr lang="fr-FR" sz="1200" dirty="0" smtClean="0">
                <a:solidFill>
                  <a:srgbClr val="008000"/>
                </a:solidFill>
              </a:rPr>
              <a:t>actualité</a:t>
            </a:r>
            <a:r>
              <a:rPr lang="fr-FR" sz="1200" dirty="0" smtClean="0"/>
              <a:t> ,  un lien hypertexte  est intégré  pointant , selon le cas, vers un contenu interne ou externe.</a:t>
            </a:r>
          </a:p>
          <a:p>
            <a:pPr algn="justLow"/>
            <a:endParaRPr lang="fr-FR" sz="1200" dirty="0" smtClean="0"/>
          </a:p>
          <a:p>
            <a:pPr algn="justLow"/>
            <a:r>
              <a:rPr lang="fr-FR" sz="1200" dirty="0" smtClean="0"/>
              <a:t>     Un menu représentant les dernières </a:t>
            </a:r>
            <a:r>
              <a:rPr lang="fr-FR" sz="1200" dirty="0" smtClean="0">
                <a:solidFill>
                  <a:srgbClr val="008000"/>
                </a:solidFill>
              </a:rPr>
              <a:t>actualités</a:t>
            </a:r>
            <a:r>
              <a:rPr lang="fr-FR" sz="1200" dirty="0" smtClean="0"/>
              <a:t> classées par ordre chronologique  vient se positionner  à droite de l’écran.   </a:t>
            </a:r>
            <a:endParaRPr lang="fr-FR" sz="1200" dirty="0"/>
          </a:p>
        </p:txBody>
      </p:sp>
      <p:pic>
        <p:nvPicPr>
          <p:cNvPr id="6" name="Image 5" descr="actu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86116" y="928670"/>
            <a:ext cx="5487687" cy="4231224"/>
          </a:xfrm>
          <a:prstGeom prst="rect">
            <a:avLst/>
          </a:prstGeom>
          <a:ln w="952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info-5-128.ico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1142984"/>
            <a:ext cx="142876" cy="142876"/>
          </a:xfrm>
          <a:prstGeom prst="rect">
            <a:avLst/>
          </a:prstGeom>
        </p:spPr>
      </p:pic>
      <p:pic>
        <p:nvPicPr>
          <p:cNvPr id="10" name="Image 9" descr="actu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4143380"/>
            <a:ext cx="3929090" cy="2540766"/>
          </a:xfrm>
          <a:prstGeom prst="rect">
            <a:avLst/>
          </a:prstGeom>
          <a:ln w="3175" cap="sq">
            <a:solidFill>
              <a:srgbClr val="0066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Image 11" descr="point_interrogati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0" y="2285992"/>
            <a:ext cx="142875" cy="135355"/>
          </a:xfrm>
          <a:prstGeom prst="rect">
            <a:avLst/>
          </a:prstGeom>
        </p:spPr>
      </p:pic>
      <p:sp>
        <p:nvSpPr>
          <p:cNvPr id="14" name="Flèche à angle droit 13"/>
          <p:cNvSpPr/>
          <p:nvPr/>
        </p:nvSpPr>
        <p:spPr>
          <a:xfrm rot="16200000" flipH="1">
            <a:off x="3643306" y="4643446"/>
            <a:ext cx="1785950" cy="214314"/>
          </a:xfrm>
          <a:prstGeom prst="bentUpArrow">
            <a:avLst>
              <a:gd name="adj1" fmla="val 31309"/>
              <a:gd name="adj2" fmla="val 50000"/>
              <a:gd name="adj3" fmla="val 42778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Ellipse 15"/>
          <p:cNvSpPr/>
          <p:nvPr/>
        </p:nvSpPr>
        <p:spPr bwMode="auto">
          <a:xfrm rot="1123418">
            <a:off x="3334032" y="669171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CC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8" name="Ellipse 15"/>
          <p:cNvSpPr/>
          <p:nvPr/>
        </p:nvSpPr>
        <p:spPr bwMode="auto">
          <a:xfrm rot="1530996">
            <a:off x="3577019" y="747452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CCCC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Aide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2" name="Ellipse 15"/>
          <p:cNvSpPr/>
          <p:nvPr/>
        </p:nvSpPr>
        <p:spPr bwMode="auto">
          <a:xfrm rot="3448900">
            <a:off x="4486638" y="1524629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99CC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4" name="Ellipse 15"/>
          <p:cNvSpPr/>
          <p:nvPr/>
        </p:nvSpPr>
        <p:spPr bwMode="auto">
          <a:xfrm rot="3949669">
            <a:off x="4663494" y="1795524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5" name="Ellipse 15"/>
          <p:cNvSpPr/>
          <p:nvPr/>
        </p:nvSpPr>
        <p:spPr bwMode="auto">
          <a:xfrm rot="4401100">
            <a:off x="4756340" y="2086456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6" name="Ellipse 15"/>
          <p:cNvSpPr/>
          <p:nvPr/>
        </p:nvSpPr>
        <p:spPr bwMode="auto">
          <a:xfrm rot="4936605">
            <a:off x="4800400" y="2375178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8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3" name="Ellipse 15"/>
          <p:cNvSpPr/>
          <p:nvPr/>
        </p:nvSpPr>
        <p:spPr bwMode="auto">
          <a:xfrm rot="5400000">
            <a:off x="4800400" y="2661711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66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Tutoriel SNDL</a:t>
            </a:r>
          </a:p>
        </p:txBody>
      </p:sp>
      <p:sp>
        <p:nvSpPr>
          <p:cNvPr id="11" name="Ellipse 10"/>
          <p:cNvSpPr/>
          <p:nvPr/>
        </p:nvSpPr>
        <p:spPr bwMode="auto">
          <a:xfrm>
            <a:off x="2987824" y="5064711"/>
            <a:ext cx="594000" cy="59400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80000">
                <a:schemeClr val="bg1">
                  <a:lumMod val="95000"/>
                </a:schemeClr>
              </a:gs>
              <a:gs pos="100000">
                <a:schemeClr val="bg1"/>
              </a:gs>
            </a:gsLst>
          </a:gradFill>
          <a:ln>
            <a:noFill/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z="1400" b="1">
              <a:solidFill>
                <a:schemeClr val="tx1"/>
              </a:solidFill>
              <a:latin typeface="Lucida Sans Unicode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830327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214290"/>
            <a:ext cx="8001056" cy="642942"/>
          </a:xfrm>
          <a:prstGeom prst="roundRect">
            <a:avLst/>
          </a:prstGeom>
          <a:solidFill>
            <a:srgbClr val="CCCC00"/>
          </a:solidFill>
          <a:ln>
            <a:solidFill>
              <a:srgbClr val="CC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Aide </a:t>
            </a:r>
            <a:endParaRPr lang="fr-FR" sz="2800" dirty="0"/>
          </a:p>
        </p:txBody>
      </p:sp>
      <p:pic>
        <p:nvPicPr>
          <p:cNvPr id="3" name="Image 2" descr="aid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000108"/>
            <a:ext cx="4906688" cy="5286412"/>
          </a:xfrm>
          <a:prstGeom prst="rect">
            <a:avLst/>
          </a:prstGeom>
          <a:ln w="6350" cap="sq">
            <a:solidFill>
              <a:srgbClr val="008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ZoneTexte 13"/>
          <p:cNvSpPr txBox="1"/>
          <p:nvPr/>
        </p:nvSpPr>
        <p:spPr>
          <a:xfrm>
            <a:off x="642910" y="1142984"/>
            <a:ext cx="321471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b="1" dirty="0" smtClean="0">
                <a:solidFill>
                  <a:srgbClr val="0066CC"/>
                </a:solidFill>
              </a:rPr>
              <a:t>La Foire Aux Questions</a:t>
            </a:r>
          </a:p>
          <a:p>
            <a:pPr marL="400050" indent="-400050" algn="justLow">
              <a:buFont typeface="+mj-lt"/>
              <a:buAutoNum type="romanUcPeriod"/>
            </a:pPr>
            <a:endParaRPr lang="fr-FR" b="1" dirty="0" smtClean="0">
              <a:solidFill>
                <a:srgbClr val="0066CC"/>
              </a:solidFill>
            </a:endParaRPr>
          </a:p>
          <a:p>
            <a:pPr marL="400050" indent="-400050" algn="justLow">
              <a:buFont typeface="+mj-lt"/>
              <a:buAutoNum type="arabicParenR"/>
            </a:pPr>
            <a:r>
              <a:rPr lang="fr-FR" sz="1600" dirty="0" smtClean="0"/>
              <a:t>Allez à                 sur le menu principal .</a:t>
            </a:r>
          </a:p>
          <a:p>
            <a:pPr marL="400050" indent="-400050" algn="justLow">
              <a:buFont typeface="+mj-lt"/>
              <a:buAutoNum type="arabicParenR"/>
            </a:pPr>
            <a:endParaRPr lang="fr-FR" sz="1600" dirty="0" smtClean="0"/>
          </a:p>
          <a:p>
            <a:pPr marL="400050" indent="-400050" algn="justLow">
              <a:buFont typeface="+mj-lt"/>
              <a:buAutoNum type="arabicParenR"/>
            </a:pPr>
            <a:r>
              <a:rPr lang="fr-FR" sz="1600" dirty="0" smtClean="0"/>
              <a:t>Cliquez sur la question qui vous intéresse. </a:t>
            </a:r>
          </a:p>
          <a:p>
            <a:pPr marL="400050" indent="-400050"/>
            <a:endParaRPr lang="fr-FR" sz="1600" dirty="0" smtClean="0"/>
          </a:p>
          <a:p>
            <a:pPr marL="400050" indent="-400050" rtl="1"/>
            <a:endParaRPr lang="fr-FR" sz="1600" dirty="0" smtClean="0"/>
          </a:p>
          <a:p>
            <a:pPr marL="400050" indent="-400050" rtl="1"/>
            <a:endParaRPr lang="fr-FR" sz="1600" dirty="0" smtClean="0"/>
          </a:p>
          <a:p>
            <a:pPr marL="400050" indent="-400050" rtl="1"/>
            <a:endParaRPr lang="fr-FR" sz="1600" dirty="0" smtClean="0"/>
          </a:p>
          <a:p>
            <a:pPr marL="400050" indent="-400050" rtl="1"/>
            <a:endParaRPr lang="fr-FR" sz="1600" dirty="0" smtClean="0"/>
          </a:p>
          <a:p>
            <a:pPr marL="400050" indent="-400050" rtl="1"/>
            <a:endParaRPr lang="fr-FR" sz="1600" dirty="0" smtClean="0"/>
          </a:p>
          <a:p>
            <a:pPr marL="400050" indent="-400050" rtl="1"/>
            <a:endParaRPr lang="fr-FR" sz="1600" dirty="0" smtClean="0"/>
          </a:p>
          <a:p>
            <a:pPr marL="400050" indent="-400050" rtl="1"/>
            <a:endParaRPr lang="fr-FR" sz="1600" dirty="0" smtClean="0"/>
          </a:p>
          <a:p>
            <a:pPr marL="400050" indent="-400050" rtl="1"/>
            <a:endParaRPr lang="fr-FR" sz="1600" dirty="0" smtClean="0"/>
          </a:p>
          <a:p>
            <a:r>
              <a:rPr lang="fr-FR" sz="1200" dirty="0" smtClean="0"/>
              <a:t>      La réponse apparait sous la question </a:t>
            </a:r>
          </a:p>
          <a:p>
            <a:r>
              <a:rPr lang="fr-FR" sz="1200" dirty="0" smtClean="0"/>
              <a:t>exactement.</a:t>
            </a:r>
          </a:p>
          <a:p>
            <a:endParaRPr lang="fr-FR" sz="1200" dirty="0" smtClean="0"/>
          </a:p>
          <a:p>
            <a:r>
              <a:rPr lang="fr-FR" sz="1200" dirty="0" smtClean="0"/>
              <a:t>     Certaines réponses contiennent des liens hypertextes pointant vers d’autres réponses.</a:t>
            </a:r>
          </a:p>
          <a:p>
            <a:pPr marL="400050" indent="-400050" rtl="1"/>
            <a:endParaRPr lang="fr-FR" sz="1600" dirty="0" smtClean="0"/>
          </a:p>
          <a:p>
            <a:pPr marL="400050" indent="-400050" rtl="1"/>
            <a:r>
              <a:rPr lang="fr-FR" sz="1200" dirty="0" smtClean="0"/>
              <a:t>       </a:t>
            </a:r>
            <a:r>
              <a:rPr lang="fr-FR" sz="1600" dirty="0" smtClean="0"/>
              <a:t>           </a:t>
            </a:r>
          </a:p>
          <a:p>
            <a:pPr marL="400050" indent="-400050" rtl="1"/>
            <a:r>
              <a:rPr lang="fr-FR" sz="1200" dirty="0" smtClean="0"/>
              <a:t>       </a:t>
            </a:r>
            <a:endParaRPr lang="fr-FR" dirty="0">
              <a:solidFill>
                <a:srgbClr val="0099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000232" y="1714488"/>
            <a:ext cx="642942" cy="285752"/>
          </a:xfrm>
          <a:prstGeom prst="rect">
            <a:avLst/>
          </a:prstGeom>
          <a:ln>
            <a:solidFill>
              <a:srgbClr val="0099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rgbClr val="FF0000"/>
                </a:solidFill>
              </a:rPr>
              <a:t>F.A.Q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16" name="Image 15" descr="info-5-128.ico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5143512"/>
            <a:ext cx="142876" cy="142876"/>
          </a:xfrm>
          <a:prstGeom prst="rect">
            <a:avLst/>
          </a:prstGeom>
        </p:spPr>
      </p:pic>
      <p:pic>
        <p:nvPicPr>
          <p:cNvPr id="17" name="Image 16" descr="point_interrog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348" y="5715016"/>
            <a:ext cx="150814" cy="142876"/>
          </a:xfrm>
          <a:prstGeom prst="rect">
            <a:avLst/>
          </a:prstGeom>
        </p:spPr>
      </p:pic>
      <p:pic>
        <p:nvPicPr>
          <p:cNvPr id="21" name="Image 20" descr="aide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55092" y="3500438"/>
            <a:ext cx="6088908" cy="1120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Image 21" descr="aide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3372" y="4286256"/>
            <a:ext cx="4107536" cy="8230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Image 12" descr="main-curseu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58082" y="2000240"/>
            <a:ext cx="226339" cy="285752"/>
          </a:xfrm>
          <a:prstGeom prst="rect">
            <a:avLst/>
          </a:prstGeom>
        </p:spPr>
      </p:pic>
      <p:pic>
        <p:nvPicPr>
          <p:cNvPr id="18" name="Image 17" descr="main-curseu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29256" y="3286124"/>
            <a:ext cx="226339" cy="285752"/>
          </a:xfrm>
          <a:prstGeom prst="rect">
            <a:avLst/>
          </a:prstGeom>
        </p:spPr>
      </p:pic>
      <p:pic>
        <p:nvPicPr>
          <p:cNvPr id="19" name="Image 18" descr="main-curseu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29256" y="4071942"/>
            <a:ext cx="226339" cy="2857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214290"/>
            <a:ext cx="8001056" cy="642942"/>
          </a:xfrm>
          <a:prstGeom prst="roundRect">
            <a:avLst/>
          </a:prstGeom>
          <a:solidFill>
            <a:srgbClr val="CCCC00"/>
          </a:solidFill>
          <a:ln>
            <a:solidFill>
              <a:srgbClr val="CC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Aide </a:t>
            </a:r>
            <a:endParaRPr lang="fr-FR" sz="2800" dirty="0"/>
          </a:p>
        </p:txBody>
      </p:sp>
      <p:sp>
        <p:nvSpPr>
          <p:cNvPr id="5" name="ZoneTexte 4"/>
          <p:cNvSpPr txBox="1"/>
          <p:nvPr/>
        </p:nvSpPr>
        <p:spPr>
          <a:xfrm>
            <a:off x="1785918" y="2428868"/>
            <a:ext cx="5857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66CC"/>
                </a:solidFill>
              </a:rPr>
              <a:t>021.91.21.87</a:t>
            </a:r>
            <a:endParaRPr lang="fr-FR" dirty="0">
              <a:solidFill>
                <a:srgbClr val="0066CC"/>
              </a:solidFill>
            </a:endParaRPr>
          </a:p>
        </p:txBody>
      </p:sp>
      <p:pic>
        <p:nvPicPr>
          <p:cNvPr id="6" name="Image 5" descr="worldwide-location-multi-size.ico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4214818"/>
            <a:ext cx="857256" cy="857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 6" descr="inbox-8-multi-size.ico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3143248"/>
            <a:ext cx="879150" cy="879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 7" descr="phone-30-multi-size.ico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786" y="2143116"/>
            <a:ext cx="857256" cy="857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ZoneTexte 8"/>
          <p:cNvSpPr txBox="1"/>
          <p:nvPr/>
        </p:nvSpPr>
        <p:spPr>
          <a:xfrm>
            <a:off x="1785918" y="3357562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hlinkClick r:id="rId6"/>
              </a:rPr>
              <a:t>sndl@mail.cerist.dz</a:t>
            </a:r>
            <a:r>
              <a:rPr lang="fr-FR" dirty="0" smtClean="0"/>
              <a:t>  </a:t>
            </a:r>
            <a:r>
              <a:rPr lang="fr-FR" dirty="0" smtClean="0">
                <a:solidFill>
                  <a:srgbClr val="0066CC"/>
                </a:solidFill>
              </a:rPr>
              <a:t>/</a:t>
            </a:r>
            <a:r>
              <a:rPr lang="fr-FR" dirty="0" smtClean="0"/>
              <a:t> </a:t>
            </a:r>
            <a:r>
              <a:rPr lang="fr-FR" dirty="0" smtClean="0">
                <a:hlinkClick r:id="rId7"/>
              </a:rPr>
              <a:t>csndl@mail.cerist.dz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1857356" y="4572008"/>
            <a:ext cx="6858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hlinkClick r:id="rId8"/>
              </a:rPr>
              <a:t>5, Rue des 03 Frères </a:t>
            </a:r>
            <a:r>
              <a:rPr lang="fr-FR" dirty="0" err="1" smtClean="0">
                <a:hlinkClick r:id="rId8"/>
              </a:rPr>
              <a:t>Aissou</a:t>
            </a:r>
            <a:r>
              <a:rPr lang="fr-FR" dirty="0" smtClean="0">
                <a:hlinkClick r:id="rId8"/>
              </a:rPr>
              <a:t>, Ben </a:t>
            </a:r>
            <a:r>
              <a:rPr lang="fr-FR" dirty="0" err="1" smtClean="0">
                <a:hlinkClick r:id="rId8"/>
              </a:rPr>
              <a:t>Aknoun</a:t>
            </a:r>
            <a:r>
              <a:rPr lang="fr-FR" dirty="0" smtClean="0">
                <a:hlinkClick r:id="rId8"/>
              </a:rPr>
              <a:t>, BP 143, 16030 Alger.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1285852" y="1428736"/>
            <a:ext cx="72866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 rtl="1"/>
            <a:r>
              <a:rPr lang="fr-FR" sz="1400" dirty="0" smtClean="0">
                <a:latin typeface="+mj-lt"/>
              </a:rPr>
              <a:t>l’équipe SNDL est à votre écoute pour vous aider à surmonter n’importe quel éventuel problème</a:t>
            </a:r>
          </a:p>
          <a:p>
            <a:pPr marL="400050" indent="-400050" rtl="1"/>
            <a:endParaRPr lang="fr-FR" sz="1600" i="1" dirty="0" smtClean="0">
              <a:latin typeface="+mj-lt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857224" y="1071546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rgbClr val="0070C0"/>
                </a:solidFill>
                <a:latin typeface="+mj-lt"/>
              </a:rPr>
              <a:t>Contacts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Ellipse 15"/>
          <p:cNvSpPr/>
          <p:nvPr/>
        </p:nvSpPr>
        <p:spPr bwMode="auto">
          <a:xfrm rot="1123418">
            <a:off x="3334032" y="669171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CC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Veille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2" name="Ellipse 15"/>
          <p:cNvSpPr/>
          <p:nvPr/>
        </p:nvSpPr>
        <p:spPr bwMode="auto">
          <a:xfrm rot="2998910">
            <a:off x="4299709" y="1315841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CCCC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3" name="Ellipse 15"/>
          <p:cNvSpPr/>
          <p:nvPr/>
        </p:nvSpPr>
        <p:spPr bwMode="auto">
          <a:xfrm rot="3448900">
            <a:off x="4486638" y="1524629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99CC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4" name="Ellipse 15"/>
          <p:cNvSpPr/>
          <p:nvPr/>
        </p:nvSpPr>
        <p:spPr bwMode="auto">
          <a:xfrm rot="3949669">
            <a:off x="4663494" y="1795524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5" name="Ellipse 15"/>
          <p:cNvSpPr/>
          <p:nvPr/>
        </p:nvSpPr>
        <p:spPr bwMode="auto">
          <a:xfrm rot="4401100">
            <a:off x="4756340" y="2086456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 rot="4936605">
            <a:off x="4800400" y="2375178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8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23" name="Ellipse 15"/>
          <p:cNvSpPr/>
          <p:nvPr/>
        </p:nvSpPr>
        <p:spPr bwMode="auto">
          <a:xfrm rot="5400000">
            <a:off x="4800400" y="2661711"/>
            <a:ext cx="1177200" cy="5400000"/>
          </a:xfrm>
          <a:custGeom>
            <a:avLst/>
            <a:gdLst/>
            <a:ahLst/>
            <a:cxnLst/>
            <a:rect l="l" t="t" r="r" b="b"/>
            <a:pathLst>
              <a:path w="1080120" h="4393198">
                <a:moveTo>
                  <a:pt x="311153" y="3868476"/>
                </a:moveTo>
                <a:cubicBezTo>
                  <a:pt x="308041" y="3883686"/>
                  <a:pt x="306406" y="3899434"/>
                  <a:pt x="306406" y="3915565"/>
                </a:cubicBezTo>
                <a:cubicBezTo>
                  <a:pt x="306406" y="4044609"/>
                  <a:pt x="411016" y="4149219"/>
                  <a:pt x="540060" y="4149219"/>
                </a:cubicBezTo>
                <a:cubicBezTo>
                  <a:pt x="669104" y="4149219"/>
                  <a:pt x="773714" y="4044609"/>
                  <a:pt x="773714" y="3915565"/>
                </a:cubicBezTo>
                <a:cubicBezTo>
                  <a:pt x="773714" y="3786521"/>
                  <a:pt x="669104" y="3681911"/>
                  <a:pt x="540060" y="3681911"/>
                </a:cubicBezTo>
                <a:cubicBezTo>
                  <a:pt x="427147" y="3681911"/>
                  <a:pt x="332940" y="3762003"/>
                  <a:pt x="311153" y="3868476"/>
                </a:cubicBezTo>
                <a:close/>
                <a:moveTo>
                  <a:pt x="3658" y="143743"/>
                </a:moveTo>
                <a:cubicBezTo>
                  <a:pt x="20444" y="61708"/>
                  <a:pt x="93027" y="0"/>
                  <a:pt x="180024" y="0"/>
                </a:cubicBezTo>
                <a:lnTo>
                  <a:pt x="900096" y="0"/>
                </a:lnTo>
                <a:cubicBezTo>
                  <a:pt x="999521" y="0"/>
                  <a:pt x="1080120" y="80599"/>
                  <a:pt x="1080120" y="180023"/>
                </a:cubicBezTo>
                <a:lnTo>
                  <a:pt x="1080120" y="4213174"/>
                </a:lnTo>
                <a:cubicBezTo>
                  <a:pt x="1080120" y="4312599"/>
                  <a:pt x="999521" y="4393198"/>
                  <a:pt x="900096" y="4393198"/>
                </a:cubicBezTo>
                <a:lnTo>
                  <a:pt x="180024" y="4393198"/>
                </a:lnTo>
                <a:cubicBezTo>
                  <a:pt x="80599" y="4393198"/>
                  <a:pt x="0" y="4312599"/>
                  <a:pt x="0" y="4213174"/>
                </a:cubicBezTo>
                <a:lnTo>
                  <a:pt x="0" y="180024"/>
                </a:lnTo>
                <a:cubicBezTo>
                  <a:pt x="0" y="167596"/>
                  <a:pt x="1259" y="155462"/>
                  <a:pt x="3658" y="143743"/>
                </a:cubicBezTo>
                <a:close/>
              </a:path>
            </a:pathLst>
          </a:custGeom>
          <a:solidFill>
            <a:srgbClr val="0066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72000" tIns="252000" rIns="72000" bIns="45720" numCol="1" rtlCol="0" anchor="ctr" anchorCtr="0" compatLnSpc="1">
            <a:prstTxWarp prst="textNoShape">
              <a:avLst/>
            </a:prstTxWarp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</a:rPr>
              <a:t>Tutoriel SNDL</a:t>
            </a:r>
          </a:p>
        </p:txBody>
      </p:sp>
      <p:sp>
        <p:nvSpPr>
          <p:cNvPr id="11" name="Ellipse 10"/>
          <p:cNvSpPr/>
          <p:nvPr/>
        </p:nvSpPr>
        <p:spPr bwMode="auto">
          <a:xfrm>
            <a:off x="2987824" y="5064711"/>
            <a:ext cx="594000" cy="59400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80000">
                <a:schemeClr val="bg1">
                  <a:lumMod val="95000"/>
                </a:schemeClr>
              </a:gs>
              <a:gs pos="100000">
                <a:schemeClr val="bg1"/>
              </a:gs>
            </a:gsLst>
          </a:gradFill>
          <a:ln>
            <a:noFill/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z="1400" b="1">
              <a:solidFill>
                <a:schemeClr val="tx1"/>
              </a:solidFill>
              <a:latin typeface="Lucida Sans Unicode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8450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642910" y="214290"/>
            <a:ext cx="8001056" cy="642942"/>
          </a:xfrm>
          <a:prstGeom prst="roundRect">
            <a:avLst/>
          </a:prstGeom>
          <a:solidFill>
            <a:srgbClr val="CC9900"/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Veille</a:t>
            </a:r>
            <a:endParaRPr lang="fr-FR" sz="2800" dirty="0"/>
          </a:p>
        </p:txBody>
      </p:sp>
      <p:sp>
        <p:nvSpPr>
          <p:cNvPr id="3" name="ZoneTexte 2"/>
          <p:cNvSpPr txBox="1"/>
          <p:nvPr/>
        </p:nvSpPr>
        <p:spPr>
          <a:xfrm>
            <a:off x="642910" y="1214423"/>
            <a:ext cx="77867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 algn="ctr"/>
            <a:r>
              <a:rPr lang="fr-FR" sz="1600" i="1" dirty="0" smtClean="0">
                <a:solidFill>
                  <a:srgbClr val="0070C0"/>
                </a:solidFill>
                <a:latin typeface="+mj-lt"/>
              </a:rPr>
              <a:t>Restez toujours informés  grâce aux outils de veille que le SNDL  met à votre disposition</a:t>
            </a:r>
            <a:endParaRPr lang="fr-FR" i="1" dirty="0" smtClean="0">
              <a:solidFill>
                <a:srgbClr val="0070C0"/>
              </a:solidFill>
              <a:latin typeface="+mj-lt"/>
            </a:endParaRPr>
          </a:p>
        </p:txBody>
      </p:sp>
      <p:pic>
        <p:nvPicPr>
          <p:cNvPr id="19" name="Image 18" descr="facebook-3-multi-size.ico">
            <a:hlinkClick r:id="rId2" highlightClick="1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3000372"/>
            <a:ext cx="1406866" cy="14068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 19" descr="twitter-3-multi-size.ico">
            <a:hlinkClick r:id="rId4" highlightClick="1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00364" y="3000372"/>
            <a:ext cx="1357322" cy="1357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Image 20" descr="email-13-multi-size.ico">
            <a:hlinkClick r:id="rId6" highlightClick="1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14876" y="3000372"/>
            <a:ext cx="1285884" cy="12858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Image 21" descr="rss-3-multi-size.ico">
            <a:hlinkClick r:id="rId8" highlightClick="1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500826" y="2928934"/>
            <a:ext cx="1379216" cy="1379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Image 16" descr="Unitag_QRCode_1398463085420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857752" y="4500570"/>
            <a:ext cx="1071570" cy="1071570"/>
          </a:xfrm>
          <a:prstGeom prst="rect">
            <a:avLst/>
          </a:prstGeom>
          <a:ln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Image 17" descr="Unitag_QRCode_1398463270883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357290" y="4500570"/>
            <a:ext cx="1074293" cy="1074293"/>
          </a:xfrm>
          <a:prstGeom prst="rect">
            <a:avLst/>
          </a:prstGeom>
          <a:ln w="3175"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Image 23" descr="Unitag_QRCode_1398463536542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643702" y="4500570"/>
            <a:ext cx="1071560" cy="1071560"/>
          </a:xfrm>
          <a:prstGeom prst="rect">
            <a:avLst/>
          </a:prstGeom>
          <a:ln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ZoneTexte 26"/>
          <p:cNvSpPr txBox="1"/>
          <p:nvPr/>
        </p:nvSpPr>
        <p:spPr>
          <a:xfrm>
            <a:off x="1285852" y="2428868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r-F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facebook</a:t>
            </a:r>
            <a:endParaRPr lang="fr-FR" b="1" i="1" spc="50" dirty="0">
              <a:ln w="12700" cmpd="sng">
                <a:solidFill>
                  <a:srgbClr val="CC9900"/>
                </a:solidFill>
                <a:prstDash val="solid"/>
              </a:ln>
              <a:solidFill>
                <a:srgbClr val="CC99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+mj-lt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3214678" y="2428868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r-F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twitter</a:t>
            </a:r>
            <a:endParaRPr lang="fr-FR" b="1" i="1" spc="50" dirty="0" smtClean="0">
              <a:ln w="12700" cmpd="sng">
                <a:solidFill>
                  <a:srgbClr val="CC9900"/>
                </a:solidFill>
                <a:prstDash val="solid"/>
              </a:ln>
              <a:solidFill>
                <a:srgbClr val="CC99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4572000" y="2428868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r-F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newsletter</a:t>
            </a:r>
          </a:p>
        </p:txBody>
      </p:sp>
      <p:sp>
        <p:nvSpPr>
          <p:cNvPr id="30" name="ZoneTexte 29"/>
          <p:cNvSpPr txBox="1"/>
          <p:nvPr/>
        </p:nvSpPr>
        <p:spPr>
          <a:xfrm>
            <a:off x="6715140" y="2428868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r-F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fil </a:t>
            </a:r>
            <a:r>
              <a:rPr lang="fr-FR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rss</a:t>
            </a:r>
            <a:endParaRPr lang="fr-FR" i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1" name="Image 30" descr="Unitag_QRCode_1398463390479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143240" y="4500570"/>
            <a:ext cx="1071570" cy="1071570"/>
          </a:xfrm>
          <a:prstGeom prst="rect">
            <a:avLst/>
          </a:prstGeom>
          <a:ln>
            <a:solidFill>
              <a:srgbClr val="0066C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oweet theme (grey bkgd)">
  <a:themeElements>
    <a:clrScheme name="Showeet theme">
      <a:dk1>
        <a:sysClr val="windowText" lastClr="000000"/>
      </a:dk1>
      <a:lt1>
        <a:sysClr val="window" lastClr="FFFFFF"/>
      </a:lt1>
      <a:dk2>
        <a:srgbClr val="1D2631"/>
      </a:dk2>
      <a:lt2>
        <a:srgbClr val="EEECE1"/>
      </a:lt2>
      <a:accent1>
        <a:srgbClr val="3F4855"/>
      </a:accent1>
      <a:accent2>
        <a:srgbClr val="F1A138"/>
      </a:accent2>
      <a:accent3>
        <a:srgbClr val="CBDB23"/>
      </a:accent3>
      <a:accent4>
        <a:srgbClr val="590B4E"/>
      </a:accent4>
      <a:accent5>
        <a:srgbClr val="2CA3FC"/>
      </a:accent5>
      <a:accent6>
        <a:srgbClr val="9EB31C"/>
      </a:accent6>
      <a:hlink>
        <a:srgbClr val="B8CCE4"/>
      </a:hlink>
      <a:folHlink>
        <a:srgbClr val="B8CCE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Showeet theme (blue bkgd)">
  <a:themeElements>
    <a:clrScheme name="Showeet theme">
      <a:dk1>
        <a:sysClr val="windowText" lastClr="000000"/>
      </a:dk1>
      <a:lt1>
        <a:sysClr val="window" lastClr="FFFFFF"/>
      </a:lt1>
      <a:dk2>
        <a:srgbClr val="1D2631"/>
      </a:dk2>
      <a:lt2>
        <a:srgbClr val="EEECE1"/>
      </a:lt2>
      <a:accent1>
        <a:srgbClr val="3F4855"/>
      </a:accent1>
      <a:accent2>
        <a:srgbClr val="F1A138"/>
      </a:accent2>
      <a:accent3>
        <a:srgbClr val="CBDB23"/>
      </a:accent3>
      <a:accent4>
        <a:srgbClr val="590B4E"/>
      </a:accent4>
      <a:accent5>
        <a:srgbClr val="2CA3FC"/>
      </a:accent5>
      <a:accent6>
        <a:srgbClr val="9EB31C"/>
      </a:accent6>
      <a:hlink>
        <a:srgbClr val="B8CCE4"/>
      </a:hlink>
      <a:folHlink>
        <a:srgbClr val="B8CCE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howeet theme (dark bkgd)">
  <a:themeElements>
    <a:clrScheme name="Showeet theme">
      <a:dk1>
        <a:sysClr val="windowText" lastClr="000000"/>
      </a:dk1>
      <a:lt1>
        <a:sysClr val="window" lastClr="FFFFFF"/>
      </a:lt1>
      <a:dk2>
        <a:srgbClr val="1D2631"/>
      </a:dk2>
      <a:lt2>
        <a:srgbClr val="EEECE1"/>
      </a:lt2>
      <a:accent1>
        <a:srgbClr val="3F4855"/>
      </a:accent1>
      <a:accent2>
        <a:srgbClr val="F1A138"/>
      </a:accent2>
      <a:accent3>
        <a:srgbClr val="CBDB23"/>
      </a:accent3>
      <a:accent4>
        <a:srgbClr val="590B4E"/>
      </a:accent4>
      <a:accent5>
        <a:srgbClr val="2CA3FC"/>
      </a:accent5>
      <a:accent6>
        <a:srgbClr val="9EB31C"/>
      </a:accent6>
      <a:hlink>
        <a:srgbClr val="B8CCE4"/>
      </a:hlink>
      <a:folHlink>
        <a:srgbClr val="B8CCE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Showeet theme">
  <a:themeElements>
    <a:clrScheme name="Showeet theme">
      <a:dk1>
        <a:sysClr val="windowText" lastClr="000000"/>
      </a:dk1>
      <a:lt1>
        <a:sysClr val="window" lastClr="FFFFFF"/>
      </a:lt1>
      <a:dk2>
        <a:srgbClr val="1D2631"/>
      </a:dk2>
      <a:lt2>
        <a:srgbClr val="EEECE1"/>
      </a:lt2>
      <a:accent1>
        <a:srgbClr val="3F4855"/>
      </a:accent1>
      <a:accent2>
        <a:srgbClr val="F1A138"/>
      </a:accent2>
      <a:accent3>
        <a:srgbClr val="CBDB23"/>
      </a:accent3>
      <a:accent4>
        <a:srgbClr val="590B4E"/>
      </a:accent4>
      <a:accent5>
        <a:srgbClr val="2CA3FC"/>
      </a:accent5>
      <a:accent6>
        <a:srgbClr val="9EB31C"/>
      </a:accent6>
      <a:hlink>
        <a:srgbClr val="B8CCE4"/>
      </a:hlink>
      <a:folHlink>
        <a:srgbClr val="B8CCE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20668</TotalTime>
  <Words>2570</Words>
  <Application>Microsoft Office PowerPoint</Application>
  <PresentationFormat>Affichage à l'écran (4:3)</PresentationFormat>
  <Paragraphs>290</Paragraphs>
  <Slides>34</Slides>
  <Notes>15</Notes>
  <HiddenSlides>0</HiddenSlides>
  <MMClips>0</MMClips>
  <ScaleCrop>false</ScaleCrop>
  <HeadingPairs>
    <vt:vector size="6" baseType="variant">
      <vt:variant>
        <vt:lpstr>Thème</vt:lpstr>
      </vt:variant>
      <vt:variant>
        <vt:i4>5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40" baseType="lpstr">
      <vt:lpstr>Showeet theme (grey bkgd)</vt:lpstr>
      <vt:lpstr>Showeet theme (blue bkgd)</vt:lpstr>
      <vt:lpstr>Showeet theme (dark bkgd)</vt:lpstr>
      <vt:lpstr>Showeet theme</vt:lpstr>
      <vt:lpstr>Blank</vt:lpstr>
      <vt:lpstr>Document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Color Guide</dc:title>
  <dc:creator>showeet.com</dc:creator>
  <dc:description>© Copyright Showeet.com</dc:description>
  <cp:lastModifiedBy>amel elaihar</cp:lastModifiedBy>
  <cp:revision>920</cp:revision>
  <dcterms:created xsi:type="dcterms:W3CDTF">2011-05-09T14:18:21Z</dcterms:created>
  <dcterms:modified xsi:type="dcterms:W3CDTF">2015-03-16T13:25:24Z</dcterms:modified>
  <cp:category>Charts &amp; Diagrams</cp:category>
</cp:coreProperties>
</file>