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82" r:id="rId3"/>
    <p:sldId id="257" r:id="rId4"/>
    <p:sldId id="258" r:id="rId5"/>
    <p:sldId id="264" r:id="rId6"/>
    <p:sldId id="261" r:id="rId7"/>
    <p:sldId id="272" r:id="rId8"/>
    <p:sldId id="263" r:id="rId9"/>
    <p:sldId id="275" r:id="rId10"/>
    <p:sldId id="277" r:id="rId11"/>
    <p:sldId id="276" r:id="rId12"/>
    <p:sldId id="278" r:id="rId13"/>
    <p:sldId id="279" r:id="rId14"/>
    <p:sldId id="280" r:id="rId15"/>
    <p:sldId id="281" r:id="rId16"/>
    <p:sldId id="273" r:id="rId17"/>
    <p:sldId id="271" r:id="rId18"/>
    <p:sldId id="274" r:id="rId1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reche" initials="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  <a:srgbClr val="505A12"/>
    <a:srgbClr val="33CCFF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85" autoAdjust="0"/>
    <p:restoredTop sz="94444" autoAdjust="0"/>
  </p:normalViewPr>
  <p:slideViewPr>
    <p:cSldViewPr>
      <p:cViewPr>
        <p:scale>
          <a:sx n="95" d="100"/>
          <a:sy n="95" d="100"/>
        </p:scale>
        <p:origin x="-468" y="9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11-02T17:03:51.375" idx="1">
    <p:pos x="1348" y="2456"/>
    <p:text>recherche directe dans une base de données 
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73FE66D-A48E-4E9C-ADDA-72FCFBFFD5A8}" type="datetimeFigureOut">
              <a:rPr lang="fr-FR"/>
              <a:pPr>
                <a:defRPr/>
              </a:pPr>
              <a:t>17/03/2014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C733B9-F41E-4736-8E13-10870AD006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C733B9-F41E-4736-8E13-10870AD00642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à coins arrondis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0" name="Sous-titr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7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D2A363-00F5-4799-9B8C-3E2C41A6A8A4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7692EB-15F8-4B61-801E-4B50942F3D29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052D3-2D58-4F07-B6CA-7F864F8DF525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5" name="Espace réservé du pied de page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8CE40-3E98-447C-B35E-80771C186B79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à coins arrondis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43C603-790D-4BE8-A57D-2754AC38AF54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BE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09668C4-2411-454D-AB0D-51F6192FB51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BD208-26E6-472E-B41A-02E665125924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6" name="Espace réservé du pied de page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108D0-54D8-4DA0-A43B-794AEE91A8CE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DE1B2-4FB1-441F-935D-D8976784DC06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8" name="Espace réservé du pied de page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DE7DD-F920-46B0-8783-57BB9A6F4B5A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99185-06EC-4FEE-957F-9F7FCB89EB40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4" name="Espace réservé du pied de page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258C1-B161-43B9-B42A-C8593A6D292E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8C4F32D-5ED8-43C2-8036-2425883DA53E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84F4DB-13C4-41DF-AC03-D090312052A3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6072F-5ADB-4CFF-BAD9-229F379CF3E7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6" name="Espace réservé du pied de page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41384-BCC5-4491-ACFE-C119B6D87543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Arrondir un rectangle à un seul coin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B8DE1FF-4759-4450-9B6F-710653F88847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8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F19C15-33EE-45CF-93DF-50397476ED77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77214-68BA-47AD-8494-0FDECD600DE8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5" name="Espace réservé du pied de page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79076-3423-4A21-A7DE-C7E4A694FE70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CC1C2-626E-486D-BDD8-ACF2A3589D4F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5" name="Espace réservé du pied de page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38553-9AE0-4EF1-AA3D-3C0A77A5634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à coins arrondis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Espace réservé du titre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1" name="Espace réservé du texte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AC7D03F-7433-40D7-A6B2-71D1BFED3050}" type="datetimeFigureOut">
              <a:rPr lang="fr-FR"/>
              <a:pPr>
                <a:defRPr/>
              </a:pPr>
              <a:t>17/03/2014</a:t>
            </a:fld>
            <a:endParaRPr lang="fr-BE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46C8076-AF04-412A-ADFB-7AE893B4336D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1" r:id="rId2"/>
    <p:sldLayoutId id="2147483789" r:id="rId3"/>
    <p:sldLayoutId id="2147483782" r:id="rId4"/>
    <p:sldLayoutId id="2147483783" r:id="rId5"/>
    <p:sldLayoutId id="2147483784" r:id="rId6"/>
    <p:sldLayoutId id="2147483790" r:id="rId7"/>
    <p:sldLayoutId id="2147483785" r:id="rId8"/>
    <p:sldLayoutId id="2147483791" r:id="rId9"/>
    <p:sldLayoutId id="2147483786" r:id="rId10"/>
    <p:sldLayoutId id="214748378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sndl.cerist.dz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ndl.cerist.dz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comments" Target="../comments/comment1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4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sndl@mail.cerist.dz" TargetMode="External"/><Relationship Id="rId2" Type="http://schemas.openxmlformats.org/officeDocument/2006/relationships/hyperlink" Target="mailto:csndl@mail.cerist.d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00113" y="908050"/>
            <a:ext cx="77724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/>
              <a:t>S</a:t>
            </a:r>
            <a:r>
              <a:rPr lang="fr-FR" dirty="0" smtClean="0">
                <a:solidFill>
                  <a:srgbClr val="C00000"/>
                </a:solidFill>
              </a:rPr>
              <a:t>N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D</a:t>
            </a:r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L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9750" y="2492375"/>
            <a:ext cx="7993063" cy="1752600"/>
          </a:xfrm>
        </p:spPr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fr-FR" sz="4500" b="1" dirty="0" smtClean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S</a:t>
            </a:r>
            <a:r>
              <a:rPr lang="fr-FR" dirty="0" smtClean="0">
                <a:solidFill>
                  <a:schemeClr val="accent1"/>
                </a:solidFill>
              </a:rPr>
              <a:t>ystème </a:t>
            </a:r>
            <a:r>
              <a:rPr lang="fr-FR" sz="4500" b="1" dirty="0" smtClean="0">
                <a:solidFill>
                  <a:srgbClr val="C0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N</a:t>
            </a:r>
            <a:r>
              <a:rPr lang="fr-FR" dirty="0" smtClean="0">
                <a:solidFill>
                  <a:srgbClr val="C00000"/>
                </a:solidFill>
              </a:rPr>
              <a:t>ational</a:t>
            </a:r>
            <a:r>
              <a:rPr lang="fr-FR" dirty="0" smtClean="0">
                <a:solidFill>
                  <a:schemeClr val="tx1"/>
                </a:solidFill>
              </a:rPr>
              <a:t> de </a:t>
            </a:r>
            <a:r>
              <a:rPr lang="fr-FR" sz="45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D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ocumentation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en </a:t>
            </a:r>
            <a:r>
              <a:rPr lang="fr-FR" sz="45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L</a:t>
            </a:r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igne</a:t>
            </a:r>
            <a:r>
              <a:rPr lang="ar-DZ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ar-DZ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fr-FR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ar-DZ" sz="4500" b="1" dirty="0" smtClean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النظام</a:t>
            </a:r>
            <a:r>
              <a:rPr lang="ar-D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ar-DZ" sz="4500" b="1" dirty="0" smtClean="0">
                <a:solidFill>
                  <a:srgbClr val="C0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الوطني</a:t>
            </a:r>
            <a:r>
              <a:rPr lang="ar-D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ar-DZ" sz="45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للتوثيق </a:t>
            </a:r>
            <a:r>
              <a:rPr lang="ar-DZ" sz="4000" b="1" dirty="0" smtClean="0">
                <a:solidFill>
                  <a:schemeClr val="accent6">
                    <a:lumMod val="75000"/>
                  </a:schemeClr>
                </a:solidFill>
              </a:rPr>
              <a:t>عبر الخط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Sous-titre 2"/>
          <p:cNvSpPr txBox="1">
            <a:spLocks/>
          </p:cNvSpPr>
          <p:nvPr/>
        </p:nvSpPr>
        <p:spPr>
          <a:xfrm>
            <a:off x="1258888" y="47244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3200" dirty="0">
                <a:latin typeface="+mn-lt"/>
                <a:cs typeface="+mn-cs"/>
                <a:hlinkClick r:id="rId2"/>
              </a:rPr>
              <a:t>www.sndl.cerist.dz</a:t>
            </a:r>
            <a:endParaRPr lang="fr-FR" sz="3200" dirty="0">
              <a:latin typeface="+mn-lt"/>
              <a:cs typeface="+mn-cs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fr-FR" sz="3200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8434" name="Picture 2" descr="https://www.sndl.cerist.dz/images/logo_sndl_deg_min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5373216"/>
            <a:ext cx="1428750" cy="9144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ZoneTexte 5"/>
          <p:cNvSpPr txBox="1"/>
          <p:nvPr/>
        </p:nvSpPr>
        <p:spPr>
          <a:xfrm>
            <a:off x="323850" y="476250"/>
            <a:ext cx="84963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Centre de Recherche sur l’Information Scientifique et Technique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n-lt"/>
              <a:cs typeface="+mn-cs"/>
            </a:endParaRPr>
          </a:p>
        </p:txBody>
      </p:sp>
      <p:pic>
        <p:nvPicPr>
          <p:cNvPr id="18436" name="Picture 4" descr="https://www.sndl.cerist.dz/images/logo-ceri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908720"/>
            <a:ext cx="1238250" cy="628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7524750" y="6596063"/>
            <a:ext cx="1944688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Nov.2013</a:t>
            </a:r>
          </a:p>
        </p:txBody>
      </p:sp>
      <p:sp>
        <p:nvSpPr>
          <p:cNvPr id="10" name="ZoneTexte 7"/>
          <p:cNvSpPr txBox="1">
            <a:spLocks noChangeArrowheads="1"/>
          </p:cNvSpPr>
          <p:nvPr/>
        </p:nvSpPr>
        <p:spPr bwMode="auto">
          <a:xfrm>
            <a:off x="2411413" y="6596063"/>
            <a:ext cx="518477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900" b="1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S</a:t>
            </a:r>
            <a:r>
              <a:rPr lang="fr-FR" sz="900" dirty="0">
                <a:solidFill>
                  <a:schemeClr val="accent1"/>
                </a:solidFill>
              </a:rPr>
              <a:t>ystème </a:t>
            </a:r>
            <a:r>
              <a:rPr lang="fr-FR" sz="900" b="1" dirty="0">
                <a:solidFill>
                  <a:srgbClr val="C0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N</a:t>
            </a:r>
            <a:r>
              <a:rPr lang="fr-FR" sz="900" dirty="0">
                <a:solidFill>
                  <a:srgbClr val="C00000"/>
                </a:solidFill>
              </a:rPr>
              <a:t>ational</a:t>
            </a:r>
            <a:r>
              <a:rPr lang="fr-FR" sz="900" dirty="0"/>
              <a:t> de </a:t>
            </a:r>
            <a:r>
              <a:rPr lang="fr-FR" sz="9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D</a:t>
            </a:r>
            <a:r>
              <a:rPr lang="fr-FR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ocumentation en </a:t>
            </a:r>
            <a:r>
              <a:rPr lang="fr-FR" sz="9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L</a:t>
            </a:r>
            <a:r>
              <a:rPr lang="fr-FR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igne        </a:t>
            </a:r>
            <a:r>
              <a:rPr lang="fr-FR" sz="9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Réalisé par:  Tassadit ALLOUNE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8313" y="1268413"/>
            <a:ext cx="8183562" cy="4187825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fr-FR" sz="1600" dirty="0" smtClean="0"/>
              <a:t>C’est quoi le </a:t>
            </a:r>
            <a:r>
              <a:rPr lang="fr-FR" sz="1600" dirty="0" smtClean="0">
                <a:solidFill>
                  <a:schemeClr val="bg2">
                    <a:lumMod val="75000"/>
                  </a:schemeClr>
                </a:solidFill>
              </a:rPr>
              <a:t>SNDL…</a:t>
            </a:r>
            <a:r>
              <a:rPr lang="fr-FR" sz="1600" dirty="0" smtClean="0"/>
              <a:t>?</a:t>
            </a:r>
          </a:p>
          <a:p>
            <a:pPr>
              <a:lnSpc>
                <a:spcPct val="150000"/>
              </a:lnSpc>
              <a:defRPr/>
            </a:pPr>
            <a:r>
              <a:rPr lang="fr-FR" sz="1600" dirty="0" smtClean="0"/>
              <a:t>Quelle documentation sur </a:t>
            </a:r>
            <a:r>
              <a:rPr lang="fr-FR" sz="1600" dirty="0" smtClean="0">
                <a:solidFill>
                  <a:schemeClr val="bg2">
                    <a:lumMod val="75000"/>
                  </a:schemeClr>
                </a:solidFill>
              </a:rPr>
              <a:t>SNDL…</a:t>
            </a:r>
            <a:r>
              <a:rPr lang="fr-FR" sz="1600" dirty="0" smtClean="0"/>
              <a:t>?</a:t>
            </a:r>
          </a:p>
          <a:p>
            <a:pPr>
              <a:lnSpc>
                <a:spcPct val="150000"/>
              </a:lnSpc>
              <a:defRPr/>
            </a:pPr>
            <a:r>
              <a:rPr lang="fr-FR" sz="1600" dirty="0" smtClean="0"/>
              <a:t>Quelle est la typologie des ressources </a:t>
            </a:r>
            <a:r>
              <a:rPr lang="fr-FR" sz="1600" dirty="0" smtClean="0">
                <a:solidFill>
                  <a:schemeClr val="bg2">
                    <a:lumMod val="75000"/>
                  </a:schemeClr>
                </a:solidFill>
              </a:rPr>
              <a:t>SNDL…</a:t>
            </a:r>
            <a:r>
              <a:rPr lang="fr-FR" sz="1600" dirty="0" smtClean="0"/>
              <a:t> ?</a:t>
            </a:r>
          </a:p>
          <a:p>
            <a:pPr>
              <a:lnSpc>
                <a:spcPct val="150000"/>
              </a:lnSpc>
              <a:defRPr/>
            </a:pPr>
            <a:r>
              <a:rPr lang="fr-FR" sz="1600" dirty="0" smtClean="0"/>
              <a:t>Quelle est la Procédure d’obtention d’un compte </a:t>
            </a:r>
            <a:r>
              <a:rPr lang="fr-FR" sz="1600" dirty="0" smtClean="0">
                <a:solidFill>
                  <a:schemeClr val="bg2">
                    <a:lumMod val="75000"/>
                  </a:schemeClr>
                </a:solidFill>
              </a:rPr>
              <a:t>SNDL…</a:t>
            </a:r>
            <a:r>
              <a:rPr lang="fr-FR" sz="1600" dirty="0" smtClean="0"/>
              <a:t>?</a:t>
            </a:r>
          </a:p>
          <a:p>
            <a:pPr>
              <a:lnSpc>
                <a:spcPct val="150000"/>
              </a:lnSpc>
              <a:defRPr/>
            </a:pPr>
            <a:r>
              <a:rPr lang="fr-FR" sz="1600" dirty="0" smtClean="0"/>
              <a:t> Navigation sur Le Portail </a:t>
            </a:r>
            <a:r>
              <a:rPr lang="fr-FR" sz="1600" dirty="0" smtClean="0">
                <a:solidFill>
                  <a:schemeClr val="bg2">
                    <a:lumMod val="75000"/>
                  </a:schemeClr>
                </a:solidFill>
              </a:rPr>
              <a:t>SNDL</a:t>
            </a:r>
            <a:r>
              <a:rPr lang="fr-FR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fr-FR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- </a:t>
            </a:r>
            <a:r>
              <a:rPr lang="fr-FR" sz="1600" dirty="0" smtClean="0"/>
              <a:t>Accès aux Base de données acquises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fr-FR" sz="1600" dirty="0" smtClean="0"/>
              <a:t>    - Accès aux Base de Données en Test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fr-FR" sz="1600" dirty="0" smtClean="0"/>
              <a:t>    - Accès aux Base de Données en Open Access</a:t>
            </a:r>
            <a:endParaRPr lang="fr-FR" sz="1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fr-FR" sz="1600" dirty="0" smtClean="0"/>
              <a:t>Comment sont classées les ressources dans </a:t>
            </a:r>
            <a:r>
              <a:rPr lang="fr-FR" sz="1600" dirty="0" smtClean="0">
                <a:solidFill>
                  <a:schemeClr val="bg2">
                    <a:lumMod val="75000"/>
                  </a:schemeClr>
                </a:solidFill>
              </a:rPr>
              <a:t>SNDL…</a:t>
            </a:r>
            <a:r>
              <a:rPr lang="fr-FR" sz="1600" dirty="0" smtClean="0"/>
              <a:t>?</a:t>
            </a:r>
          </a:p>
          <a:p>
            <a:pPr>
              <a:lnSpc>
                <a:spcPct val="150000"/>
              </a:lnSpc>
              <a:defRPr/>
            </a:pPr>
            <a:r>
              <a:rPr lang="fr-FR" sz="1600" dirty="0" smtClean="0"/>
              <a:t>Comment effectuer une recherche  d’information sur </a:t>
            </a:r>
            <a:r>
              <a:rPr lang="fr-FR" sz="1600" dirty="0" smtClean="0">
                <a:solidFill>
                  <a:schemeClr val="bg2">
                    <a:lumMod val="75000"/>
                  </a:schemeClr>
                </a:solidFill>
              </a:rPr>
              <a:t>SNDL…</a:t>
            </a:r>
            <a:r>
              <a:rPr lang="fr-FR" sz="1600" dirty="0" smtClean="0"/>
              <a:t>?</a:t>
            </a:r>
          </a:p>
          <a:p>
            <a:pPr>
              <a:lnSpc>
                <a:spcPct val="150000"/>
              </a:lnSpc>
              <a:defRPr/>
            </a:pPr>
            <a:r>
              <a:rPr lang="fr-FR" sz="1600" dirty="0" smtClean="0"/>
              <a:t>Quels sont les Outils de veille et les moyens de communications sur </a:t>
            </a:r>
            <a:r>
              <a:rPr lang="fr-FR" sz="1600" dirty="0" smtClean="0">
                <a:solidFill>
                  <a:schemeClr val="bg2">
                    <a:lumMod val="75000"/>
                  </a:schemeClr>
                </a:solidFill>
              </a:rPr>
              <a:t>SNDL…</a:t>
            </a:r>
            <a:r>
              <a:rPr lang="fr-FR" sz="1600" dirty="0" smtClean="0"/>
              <a:t>?</a:t>
            </a:r>
          </a:p>
          <a:p>
            <a:pPr>
              <a:defRPr/>
            </a:pPr>
            <a:endParaRPr lang="fr-FR" sz="1600" dirty="0" smtClean="0"/>
          </a:p>
          <a:p>
            <a:pPr>
              <a:defRPr/>
            </a:pPr>
            <a:endParaRPr lang="fr-FR" sz="1600" dirty="0" smtClean="0"/>
          </a:p>
          <a:p>
            <a:pPr>
              <a:defRPr/>
            </a:pPr>
            <a:endParaRPr lang="fr-FR" sz="1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endParaRPr lang="fr-FR" sz="2000" dirty="0" smtClean="0"/>
          </a:p>
          <a:p>
            <a:pPr>
              <a:buFont typeface="Wingdings 2" pitchFamily="18" charset="2"/>
              <a:buNone/>
              <a:defRPr/>
            </a:pPr>
            <a:endParaRPr lang="fr-FR" sz="2000" dirty="0" smtClean="0"/>
          </a:p>
          <a:p>
            <a:pPr>
              <a:buFont typeface="Wingdings 2" pitchFamily="18" charset="2"/>
              <a:buNone/>
              <a:defRPr/>
            </a:pPr>
            <a:endParaRPr lang="fr-FR" sz="2000" dirty="0" smtClean="0"/>
          </a:p>
          <a:p>
            <a:pPr>
              <a:buFont typeface="Wingdings 2" pitchFamily="18" charset="2"/>
              <a:buNone/>
              <a:defRPr/>
            </a:pPr>
            <a:endParaRPr lang="fr-FR" dirty="0" smtClean="0"/>
          </a:p>
          <a:p>
            <a:pPr>
              <a:buFont typeface="Wingdings 2" pitchFamily="18" charset="2"/>
              <a:buNone/>
              <a:defRPr/>
            </a:pPr>
            <a:endParaRPr lang="fr-FR" dirty="0" smtClean="0"/>
          </a:p>
          <a:p>
            <a:pPr>
              <a:buFont typeface="Wingdings 2" pitchFamily="18" charset="2"/>
              <a:buNone/>
              <a:defRPr/>
            </a:pPr>
            <a:endParaRPr lang="fr-FR" dirty="0" smtClean="0"/>
          </a:p>
          <a:p>
            <a:pPr>
              <a:defRPr/>
            </a:pPr>
            <a:endParaRPr lang="fr-FR" dirty="0" smtClean="0"/>
          </a:p>
          <a:p>
            <a:pPr>
              <a:defRPr/>
            </a:pPr>
            <a:endParaRPr lang="fr-FR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defRPr/>
            </a:pPr>
            <a:endParaRPr lang="fr-FR" dirty="0" smtClean="0"/>
          </a:p>
          <a:p>
            <a:pPr>
              <a:defRPr/>
            </a:pPr>
            <a:endParaRPr lang="fr-FR" dirty="0"/>
          </a:p>
        </p:txBody>
      </p:sp>
      <p:pic>
        <p:nvPicPr>
          <p:cNvPr id="717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AutoShape 2" descr="data:image/jpeg;base64,/9j/4AAQSkZJRgABAQAAAQABAAD/2wCEAAkGBxMTEhQUExQVFhUXFxYXGBgYGRgUFhgUFBQXGhgUFxgaHCghGBwmHBYYITEhJSkrLi4uGR8zODMsNygtLisBCgoKDQwMDgwMDisZFBk3KysrKysrKysrKysrKysrKysrKysrKysrKysrKysrKysrKysrKysrKysrKysrKysrK//AABEIAIABewMBIgACEQEDEQH/xAAcAAEAAgMBAQEAAAAAAAAAAAAABAYDBQcCAQj/xABIEAABAwICBAoHBQYEBgMAAAABAAIDBBEFEgYhMZEHEyJBUWFxgaGxFDJCUnKSwSNigqKyCDNDU2PCFXOT0RaDo9Lh8CQ0RP/EABQBAQAAAAAAAAAAAAAAAAAAAAD/xAAUEQEAAAAAAAAAAAAAAAAAAAAA/9oADAMBAAIRAxEAPwDuKIiAiIgIiICIiAiIgIiICIiAiIgIiICIiAiIgIiICIiAiIgIiICIiAiIgIiICIiAiIgIiICIiAiIgIiICIiAiKHirjkDQSC97G6tRsXDN+UFBMRQThwHqSSs7HZhueHBOKqG7JI3j7zC13zNNvyoJyKF6TKPWhv8Dw79WVeTi0Y9cPj6S9jmtHa+2XxQT0UAYzTnZNG7qa4PJ7A0klfRiYPqxzO/5bmeLw0IJyKF6TKdkNvie0eV18IqDzws7ny/ViCci1FdJJCGyPlLmhzQ5uVrW5XG19hdtI9pZ6+fNG3KSM7423BsbF4vY82q6DYIoP8Ah7vZnmHex362FPR5x6szT8ceb9DmoJyKCPSB/Jd87P8AuX30iYbYQfheD5gIJqLUjGxmLDDPcGxLWF7QegubqupPpzjshl78jfNyCaihekTHZCB8TwPIFfCag80Le97/AAs1BORQeIqDtljHwxEHe6Q+Sw0daWyvhe8ucMpaSGglrmj3QB6wcg2iKFWyPzsjY7KXBzibB3JZYbD1uC+B1Q3a2OTraTGfldcfmQTkUH/EgPXZIzrLS5ve5lwO+ykU9VG8XY9rh91wd5IMyLFU1AY3Mb7QAALkkmwAHSo/p55oZtzR5uCCaihemyc0EneWD+5PSZf5O97fpdBNRQuOn/lMHbIfoxYqmsmjaXvZHlbYus9xNr6yAWAeKDZIsRqWBuYuaB0kgDeVG/xRh/dh8nWxpLfnNm+KCcigmSd3qsYzreS8/K236kNC93rzPPU20be63K3uKCci1uCYhxrLH128l3xN1E7wsleMz447kBxc51iWmzR0jXtIQTkUE0Lh6k0g6nZZB35m5vFB6QP5T/miPm5BORQvTHj1oX/hLX/UHwXwYtF7TjH/AJjXRbi8AHuQTkXiOVrhdpBHUQfJe0BERAREQFBq9c0LejPJ8gDfOQblOUGDlVEh5msYwdpzOd4Fm5BOXwlU3hP05bhdO1waHzSlwiafV5Nsz3W5hmG9cywvRbG8YZ6RUVToYn62AktBB52xstZvag7+HA7FCxq3FEnY1zHHoyh7c1+q11xCp4PMcw+0lHUumttax5B1f05DZ3muoaH1tZWYc702EwzOEkdiMmYZbCTKdbdZ8LoLWxgAsAAOoWXpYaKfPGx/vNa75gD9VQuEHTKSN/otKftDYPc3W4F2yNg97/wgvVViEMf7yVjPicG+ZXmlxSCQ2jmieehr2u8iuaYbwYTSjPVTFrna8o+0cL+84m118xfgxfEwyU8xe5gzZSMrjbXyXA7UHQ9KIc1JOP6bnd7OV9FAwmfPFTdbwflY4rTcG+kbquKSnnOaRjdTjtfG64N+sc/aFn0KkJELDtYJSe1gaw/qQW+rqWxsc95s1ouT1KHgmNxVTXOjvyTYgixF9hVe4Sa7LHHED65LnfC3Z4+Sg8GMn2kzelrDuJ/3QdBUaDEInvdG2Rrnt9ZoIJHaFhxyu4mCSTna05fiI5I3rm+g8xFbHr9bMD13aT5hB0nD9T5x/UB+aJh87qXNK1oLnODQNpJAA7yocGqplHTHC7vvK0+DQuVftF4m4R0tODyZDJI8X2iPKGg9Iu8n8KDsYN9ij4jXRwRPllcGxsaXOceYBUDgJx01FAYnuu+neWazcmNwDmE73N/CpnDdVZMJmF/XdGztDni/ggsWi2lFNiERlpnlwa7K4EFrmnrB2XGtazFzlxKI8zoQO9r3f9wXJeADFOLr5ISdU0R7M8ZuO+xK63pcMtVRv/zWn8hHkUG+peVNK7maGRjtAzuPfnaPwqcoODD7IO53kv8AnNx4WU5AUeeijebuY0nptr37V4xPEY4GF8hsOYc5PQBzrVaNaRGqdICzKG2Ldd9RuNfWgkYjQhjWOa+QASw8kuzNN5mD2rkbeYhbhQcb/cuPQWO+WRp+inIPLngbSF5M7R7Td4XJcZ4L66eole6raWOe5zS4vJAcbgZRqFtmpUfANEX1NbLStka18eflkGzuLdbVzhB+lGyA7CD2G61+kjb0lT/ky+DCVzrRjgzrKaqildVNyMcHODS+7gNrLHVYrpmLMzQSt6Y3jewoNLoZTRmBji0F2rlHlHeVZVyTENIaimoafiDkzkhz7AkWAsBfZz7lhpMKxmpYJRK/K4AtJmDcwPQG7O+yDsKLkH/EGLYe4ekNc+O/8QBzT1CRuw9u5dH0Z0hirYuMj1EGz2H1mutex6R1oINF9lXzM5n5ZB+IWP5mlbhnKqXdDImjvkc4kbo271qdJm5J6aYdJjd2O5TfEHetrhRzca/3pDbsY1rP7Ce9BF0u0hjoKWSpkBcGWs0bXOcbABUaDhzw4tBcydruduUGx7Qda9/tCV4Zhoj55ZmAdjLuJ8PFYuDjg6oJcNppKmmY+WRmdzjmBIc4luw6uTZBuMP4X8KlNuPMf+YxzRv1gK50NdFOwPhkZKw7HMcHtPeDZUHF+BbDJQeLbJA7mMbyR3tfcFYuDfg1nwyqlk9JzwublDACMxJ1OeNgIttHSgs+ktWymfTlrWhz5CNQAJGU3vbaLkKw078zQelUjS53GYjTRc0bM57Xvt5MG9XiFtmgdSD2iIgIiIChYXrEjvekfuacg/SpNTMGMc87GtLj2NFz5KAypjpaVr6h7Y2sY3O5xytDja9yelxQc+4ddDZ62KGemaXvgzh0Y2uY/KczRzkFuznB6lo9D+GdsEcdNXwPY6NrWZ2D2WgAZozYg2HN0LtVHVMlY2SNzXscAWuaQ5rgecEbVAxjRykqgRUU8cl+dzRm7nDWD1goMOjWltHXtLqWZslvWbra9vaxwB79i3a/NvCLoq/AqqCqoZHtjeTkublj22Jjd77SDz9Buv0LgmICop4ZgLcZG19ujM0GyCHHWiCje87IWyf9MuAHgFQeCjDePnmq5eU5h1E88sly53cPNbT/ABAz4TXOH8ya3wucHjwcs3A64eiS22iZ1/kZbw8kF9RF8JtrKDkujreIxySNuppfKLdThn81Z9Fxlr6mP3C8/wCtJm/sVX0Ld6VjEs41tBkeD1Hks3hb/Fqv0Wtqped8URb1u5YHiUELGT6ZiQjGtrSI9XusJLzvJWXQM5K2ZnU8fK/Ys/BrQkulndrtyATzuOtx8QodLMKfFHlxs3NJc9TmlyDYcI+Ik8XTt1knM4Dn5mN7ybrU4TRej4jFGdZBF+10Zv4nwUrRiI1lc+oeOSw5uoHZG3utfuXvH3ZMWid0ui8eSguj9VSz70T/AMj2W/WVxL9oR5fX0kY1nidXbJLa3gN669XVVsRpo/6M53ujt+grjWnZ9K0lhi2hstNGR1NcHv8AAlBl4HZjQ4vUUchsX54tfO+FxLT3tJKsH7RmIZaamhvrfK55H3Ymc/e8blXuGalfQ4tBXRC2fJIDzcbC7lN725d5XjhPrm4ji1DDES5hbABax/fyZnntDANXUg1VXQHCMRwyYXa10dPI8nnzENn8HHwXbdOYTI2mybXTNaCOYSNLb+IPcqj+0FggfRwztbrgflNuaKQWt8warBoBjQrqKhcTd7AeM6nwNyHxe3egu0bAAANQAAHYFDxfFI6eMveewDa49ATGsQEEL5LAlo1Am1yTYBcwxbFJKiTPJ2Bo1ADoH+6DZxxT4hI+R5tGwE39loAuGN6T1rY8Gzdcx6mD9SiRaXhkRiZA1rcpaLOPOLX2ayp/Bs3kz9rB4OQWfHf/AK0/VE894aT9FOWp0sqhHR1Dj/Lc0drxlHmtjTOuxp6Wg7wgyrivBxqxyq189SO20o/2XalxPRT7LSKZp9p84+YZ0HbF5lbcEdIPkvS+FBys0XG4PJq5UQEg/AeV+W63/BNXGSjLCbmKQtHwkBw8yvmiFPnpqiLp41m+4VE0M0t9AbM3i85eW2F8oDmXBv4bkHacSZGYnibLxeU582zKBrJXLeCUn0yYR34rIdvQH/Z367XWkxzS+prSI5HtiiJF2tBDQL7XnWXW/wDQun6BUFJDBlp5WSudrkeCCS62y21oHMEE7S6HNSyEbY7Sj/lnMfAFS8EjywRA7coJ7Xaz5pjf7iRvO8cWO2Uhg8XKa0WFgg/Pf7RGMCStgpteWFmZ3W6Ug6uxrRvKuGE8M+FsijjtO0Ma1utl9TRbmPUqZRUrMT0nlEgEkTJJMzXC4LIG5A0joz2XVqjgswh+2jYPhdIz9Lggj0vC7hD7f/JLT9+ORvjlt4q7QTNe1r2EOa4Agg3BB2EFc8m4FMKOxszeyUn9QKvtFSsghbGwWZGwNaCb2a0c5KCmUX22Kzv5mFrB+Bo+t1fVQ+DpucyzH23ud8xur4gIiICIiCDjAvHk99zWdznAO/LdanhD0bOIUMtO1wa82cwnU3Ow3aHdRtZbatN5YW9b3nsY23m9qnIPzzoZp9VYLeixCnk4triWbA9l/WDT6sjNd9R1a9fRen8OGGBtxx5Pu8WB3XzWXQcRwyCduWeKOVvRIxrxucCq+ODfCs2b0KG+3YbfLe3dZBxnSDFavSWriip4THBFexOsMz2zySOGq9gAG9WraV3iva2koHtZqbDAWt6eSzK077LY0NDFC0MijZGwbGsaGjcFXuEioy0eQbZHsZ43Pg0oNboBRAwSQvHJkjabdN87XeGRVLCK+bBqp8UrS6N1r/eaPVlZzXttC6NglPxfo/WyRm8McP0FbXFcKhqGZJo2vbzXGsHpB2g9iDUU+neHvbf0hrepwc1w7QQqnpnwgMljMFHmdn5Ln2I1HVlYNpJ2XW4l4L6Mm4dK0dAcD4kXW5wPQ6kpXZ447v8AfeS9w7L6m9yCDwc6NmkgLpBaaWxcPdaPVZ4knrPUq/wtMLZqZwvZ7XNNv6ZBH6101VjTdlvRpPdmt3PafqAgn6J0JhpYmkWcRmPa7XrVH4QqfLVl1tT2NI6yNR8gumU7rtB6l5npWPLS9jXFpu0kAkHpF9iDU6H4XxFM0OFnv5bum5GodwsqrwjDJUxPHuA97Hk710ZaXSTR1lWGZnFpYTYgXu11rjwCDQVtXmxanI2CJg/1A8/ULmGiZ4/Sd7iL5Z6h3+mHMB8iuhOaBiEltkJpmD4WFgPgSpmjvBvFS4jNXCVzs+fLGQLNMhu435+rtQfeGPAPSsOkLW3kg+1Z08n1wO1t1yDgTw8z4pE86xCx0hJ12OXK39R3L9LuaCLHWDt7Fp9H9FaOiMhpYWxGQ3eRc3tsAudTRfYNSDLpRhIqqSenP8SN7R1OIOU9xsVz39n/AAp8VNUPkBDjMWBp9kxgB+rrIG5dWUHBmji8wFs7nSdHruJB3WQUvH5Zqyr4hgIawkWOwdMjvorrh2Fxwxtja0EDnIBJPOSpYYL3sLnn516QazHKdgp5jkZcRvN8o1ENOtaDg3HIm+Jv6SrZWwcZG9nvNc35gRdV/QvB5qcS8aAMxbaxvfLfXq2bUELhNqPsYYRtlkFx91ms+JarRhLrwRH+mz9IVL0jPH4pHHtEUY+Z5ufDLuVxwT9xF1NA3avoggaQ6X0dE4NqJQ17hmDQHOdl6bAati4t/wATwMxk1zQ90OdzrAWcQ6Is2E6tZuuv6S6CUldK2WZr84blu1xbmaDcA27dq8UnB1hkYsKVrut7nyH8zigr9NwxUr5GM4iYB72szHJqzuDQbA3OsrpS09JotRRuDmU0LXNNwQwXB6QVuEFP0IP2lSOiaUfnKpT8Pihxl0U8bXxSyag7Z9trafmNlb9EHZa2tj6JS4dj/wDy071k0y0LdWVEMzJBGW5Q+4JNmuzBzfvC/kgzVvB1QPHJjdGelj3DwJIVRxXg6qac8bRyl+XWADxcot0EaneC60iCmaI1tXNFG2rYQ4TanOGVz2RszXc3qdbXz2VyKhOOaoA9yMnvkdYeEblOQfm3QPH4MMxisdW52XdKzNlLspMt7uA12I13C7bQ6f4ZLbJWQXOwOdkN+izrFfdJtBKCvOaogBktbjGksfbmuWkZu+6ouJcAtI7XDUSx9Tg14+hQdYp6pj9bHtd8JDvJa7S2p4ujqHc/FuA7XjKPEql8G/Ba7DKl85quNBYWBgaWDWQbu5RuRbV2lb7hJmtTMj55JWN7hyj5IM2gFLkpm9as612Aw5IWDqWxQEREBERBr8VpXOs+NxbI0OAIynU4tJBDgdV2N3KtHG8RiPLhjkHSLsP1Cuq+FoPMgqEenQb++ppmdbcrx5hbGl0yon/xg09Dw6PxcLLby0MbtrRuWtqtGad+1g3INnT1cb/Ue13wkHyVN4QJM9RRwjpfIR8rW/3LPUaBRbWEtPUSPJfcN0RcyZsj5HSZRYZnFxAvsF9gQb6oZlbAfdkb+YFv9y2RKxVVOHsLDe2rYS0gg3BBGsEEBUnEtC5ZXkmaQt6C97vMoLhU4rBH680be1zR9VqanTigZ/HDj9wOf+kWWlpuDmIetrW2ptC6ZvshBAm4SKf+HDO/8IaPE/RV3SXTSeoYI2UbgMzXXLrnkm/MF0SHAYG7GDcpTaCMew3cgplDpvIxjRJSSahta4HwIU1nCDT+3FUN/ACPBytDqNh9kblgkwmE7WDcg1MOnNC7+KW/Ex7fHLZT4NJaR/q1ER/EAfFY5dGqd3sDcoM2hNM72RuQaDDvtZcQkbruZC0jnyNOW3yhX59dEBcyMHa4D6qFg2CR04IYFqMW0JhmfmIA6gLBBt59JaNnrVEQ/GFAm07oG/x7/Cx7vJqhwaAU45gp0Oh9M32BuQa2q4Q6Qtc1rah1wRdrALXG0ZiFpYeEx0RDDSSOjAABbZrrDUOTcjxV5i0egbsYNyzjCIf5bdyDSYdp9SSAZjJEf6jCBvFxvVgpMQilF45GP+FwPkos+BQOFsjdy0tXoNCTdnJPSNR8EFtRUn/B6+D9zUvI91/2g7OVcjuXiox6vax7HwMcS1wD2EtIJBAdY32HWgj6H/b1lRUbQ6Q2+FuoeAVuwyrjbGA57AQXixcBaz3dJWo0BwswwgOFipePaMR1Ju4Dcg2EmNU7ds8Q/G3/AHUd+lFENtTD84Whj4PKccwUlmgdMPZCCa/TShH/AOhndmPkFHfp9QD+MT2RyH+1e2aGUw9gblnZopTD2BuQVrRqsbJXyTMvxcr3NBIIvdoI1H4SuhLVOwZjWWjAa4Frmm3tNN9fUdnYVU8Vbikry1s3Fs+4Aw79Z8UF8qKljBd72tHS4gearuIae0MWoSGR3RE0v8fV8VXqbg+fIc08jnn7zi7zVioNCqeP2QUFUxLTipe8vo6dwJAB4yzg4NJtqAuPWOwqXh+nVcP31CD1scR4EK9wYbEzYwblnMDfdG5BVoNPYf4sU8fa0OG9pv4LaUmlNHJ6s7L9DrsO51ips2FxO2sG5aur0Rp3+wNyDexStdra4EdRB8lSNOX8ZWUkPQHSEfE4Nb+lyyy6BtBvE9zD91xb5L3heisjZxLLI6QgBoLyXENBJAuebWd6C20zLNA6llXwL6gIiICIiAiIgIiICIiAiIgIiICIiAiIgIiICIiAiIgIiICIiAvLmA7QF6RB8a0DYvqIgIiICIiAvll9RAREQEREBERAREQEREBERAREQEREBERAREQEREBERAREQEREBERAREQEREBERAREQEREBERAREQEREBERAREQEREBERAREQEREBERB//2Q=="/>
          <p:cNvSpPr>
            <a:spLocks noChangeAspect="1" noChangeArrowheads="1"/>
          </p:cNvSpPr>
          <p:nvPr/>
        </p:nvSpPr>
        <p:spPr bwMode="auto">
          <a:xfrm>
            <a:off x="155575" y="-579438"/>
            <a:ext cx="3609975" cy="121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5843" name="Picture 3" descr="C:\Documents and Settings\tass\Mes documents\tache jeudi\sommai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214290"/>
            <a:ext cx="3609975" cy="1008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750" y="1628775"/>
            <a:ext cx="8183563" cy="4895850"/>
          </a:xfrm>
        </p:spPr>
        <p:txBody>
          <a:bodyPr>
            <a:normAutofit fontScale="55000" lnSpcReduction="20000"/>
          </a:bodyPr>
          <a:lstStyle/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fr-FR" sz="2900" dirty="0" smtClean="0"/>
              <a:t>Le </a:t>
            </a:r>
            <a:r>
              <a:rPr lang="fr-FR" sz="2900" b="1" dirty="0" smtClean="0">
                <a:solidFill>
                  <a:schemeClr val="accent4">
                    <a:lumMod val="75000"/>
                  </a:schemeClr>
                </a:solidFill>
              </a:rPr>
              <a:t>SNDL(système National de Documentation en ligne)</a:t>
            </a:r>
            <a:r>
              <a:rPr lang="fr-FR" sz="2900" dirty="0" smtClean="0"/>
              <a:t> :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fr-FR" sz="2900" dirty="0" smtClean="0"/>
              <a:t>Réalisé par le </a:t>
            </a:r>
            <a:r>
              <a:rPr lang="fr-FR" sz="2900" dirty="0" smtClean="0">
                <a:solidFill>
                  <a:schemeClr val="accent3">
                    <a:lumMod val="75000"/>
                  </a:schemeClr>
                </a:solidFill>
              </a:rPr>
              <a:t>CERIST(centre de recherche sur l’information scientifique et technique</a:t>
            </a:r>
            <a:r>
              <a:rPr lang="fr-FR" sz="2900" dirty="0" smtClean="0"/>
              <a:t>) sous les directives de la </a:t>
            </a:r>
            <a:r>
              <a:rPr lang="fr-FR" sz="2900" dirty="0" smtClean="0">
                <a:solidFill>
                  <a:schemeClr val="accent3">
                    <a:lumMod val="75000"/>
                  </a:schemeClr>
                </a:solidFill>
              </a:rPr>
              <a:t>DGRSDT</a:t>
            </a:r>
            <a:r>
              <a:rPr lang="fr-FR" sz="2900" dirty="0" smtClean="0"/>
              <a:t>(</a:t>
            </a:r>
            <a:r>
              <a:rPr lang="fr-FR" sz="2900" dirty="0" smtClean="0">
                <a:solidFill>
                  <a:schemeClr val="accent3">
                    <a:lumMod val="75000"/>
                  </a:schemeClr>
                </a:solidFill>
              </a:rPr>
              <a:t>direction générale de la recherche scientifique et du développement technologique</a:t>
            </a:r>
            <a:r>
              <a:rPr lang="fr-FR" sz="2900" dirty="0" smtClean="0"/>
              <a:t>).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fr-FR" sz="2900" dirty="0" smtClean="0"/>
              <a:t>Lancé officiellement le </a:t>
            </a:r>
            <a:r>
              <a:rPr lang="fr-FR" sz="2900" dirty="0" smtClean="0">
                <a:solidFill>
                  <a:srgbClr val="C00000"/>
                </a:solidFill>
              </a:rPr>
              <a:t>1</a:t>
            </a:r>
            <a:r>
              <a:rPr lang="fr-FR" sz="2900" baseline="30000" dirty="0" smtClean="0">
                <a:solidFill>
                  <a:srgbClr val="C00000"/>
                </a:solidFill>
              </a:rPr>
              <a:t>er</a:t>
            </a:r>
            <a:r>
              <a:rPr lang="fr-FR" sz="2900" dirty="0" smtClean="0">
                <a:solidFill>
                  <a:srgbClr val="C00000"/>
                </a:solidFill>
              </a:rPr>
              <a:t> novembre 2011.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fr-FR" sz="2900" dirty="0" smtClean="0"/>
              <a:t>Destiné aux étudiants en post-graduation, enseignants et chercheurs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fr-FR" sz="2900" dirty="0" smtClean="0"/>
              <a:t>Offre une documentation électronique: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fr-FR" sz="2200" dirty="0" smtClean="0"/>
              <a:t>Variée (revues, articles scientifiques, ebooks,  documentation audiovisuel, cours…) 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fr-FR" sz="2200" dirty="0" smtClean="0"/>
              <a:t>Trilingue ( En, Fr, Ar)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fr-FR" sz="2200" dirty="0" smtClean="0"/>
              <a:t>Couvrant tous les domaines de l’enseignement et de la recherche scientifique(sciences et        techniques, sciences de la vie et de la terre, sciences humaines et sociales, pluridisciplinaires…)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fr-FR" sz="2900" dirty="0" smtClean="0"/>
              <a:t>Accessible sans restriction de lieu de connexion(compte nomade)</a:t>
            </a:r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None/>
              <a:defRPr/>
            </a:pPr>
            <a:endParaRPr lang="fr-FR" dirty="0" smtClean="0"/>
          </a:p>
          <a:p>
            <a:pPr marL="265176" indent="-265176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fr-FR" dirty="0" smtClean="0"/>
          </a:p>
        </p:txBody>
      </p:sp>
      <p:pic>
        <p:nvPicPr>
          <p:cNvPr id="4" name="Picture 2" descr="https://www.sndl.cerist.dz/images/logo_sndl_deg_mi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05749"/>
            <a:ext cx="1331640" cy="8522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196" name="ZoneTexte 4"/>
          <p:cNvSpPr txBox="1">
            <a:spLocks noChangeArrowheads="1"/>
          </p:cNvSpPr>
          <p:nvPr/>
        </p:nvSpPr>
        <p:spPr bwMode="auto">
          <a:xfrm>
            <a:off x="1403350" y="6534150"/>
            <a:ext cx="57610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Verdana" pitchFamily="34" charset="0"/>
                <a:hlinkClick r:id="rId3"/>
              </a:rPr>
              <a:t>www.sndl.cerist.dz</a:t>
            </a:r>
            <a:endParaRPr lang="fr-FR" sz="1400">
              <a:latin typeface="Verdana" pitchFamily="34" charset="0"/>
            </a:endParaRPr>
          </a:p>
          <a:p>
            <a:endParaRPr lang="fr-FR">
              <a:latin typeface="Verdana" pitchFamily="34" charset="0"/>
            </a:endParaRPr>
          </a:p>
        </p:txBody>
      </p:sp>
      <p:sp>
        <p:nvSpPr>
          <p:cNvPr id="7173" name="ZoneTexte 5"/>
          <p:cNvSpPr txBox="1">
            <a:spLocks noChangeArrowheads="1"/>
          </p:cNvSpPr>
          <p:nvPr/>
        </p:nvSpPr>
        <p:spPr bwMode="auto">
          <a:xfrm>
            <a:off x="1116013" y="549275"/>
            <a:ext cx="6911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C’est quoi le </a:t>
            </a:r>
            <a:r>
              <a:rPr lang="fr-FR" sz="3600" dirty="0">
                <a:solidFill>
                  <a:schemeClr val="bg2">
                    <a:lumMod val="75000"/>
                  </a:schemeClr>
                </a:solidFill>
                <a:latin typeface="+mn-lt"/>
                <a:cs typeface="+mn-cs"/>
              </a:rPr>
              <a:t>SNDL</a:t>
            </a:r>
            <a:r>
              <a:rPr lang="fr-FR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…</a:t>
            </a:r>
          </a:p>
        </p:txBody>
      </p:sp>
      <p:pic>
        <p:nvPicPr>
          <p:cNvPr id="16386" name="Picture 2" descr="https://encrypted-tbn0.gstatic.com/images?q=tbn:ANd9GcScPZN1UuM_EkdZzFeUcmOKRla6TcivQT8Hl-6R02XCZQF9gOTmN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0"/>
            <a:ext cx="1508411" cy="15841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0825" y="1844675"/>
            <a:ext cx="8604250" cy="28797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endParaRPr lang="fr-FR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fr-FR" b="1" dirty="0" smtClean="0">
                <a:solidFill>
                  <a:srgbClr val="C00000"/>
                </a:solidFill>
              </a:rPr>
              <a:t>1- Documentation internationale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fr-FR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fr-FR" b="1" dirty="0" smtClean="0">
                <a:solidFill>
                  <a:srgbClr val="C00000"/>
                </a:solidFill>
              </a:rPr>
              <a:t> 2- Documentation nationale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fr-F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</a:t>
            </a:r>
            <a:endParaRPr lang="fr-FR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endParaRPr lang="fr-FR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endParaRPr lang="fr-FR" b="1" dirty="0" smtClean="0"/>
          </a:p>
          <a:p>
            <a:pPr eaLnBrk="1" hangingPunct="1">
              <a:defRPr/>
            </a:pPr>
            <a:endParaRPr lang="fr-FR" dirty="0" smtClean="0"/>
          </a:p>
          <a:p>
            <a:pPr eaLnBrk="1" hangingPunct="1">
              <a:defRPr/>
            </a:pPr>
            <a:endParaRPr lang="fr-FR" dirty="0" smtClean="0"/>
          </a:p>
          <a:p>
            <a:pPr eaLnBrk="1" hangingPunct="1">
              <a:buFont typeface="Wingdings 2" pitchFamily="18" charset="2"/>
              <a:buNone/>
              <a:defRPr/>
            </a:pPr>
            <a:endParaRPr lang="fr-FR" dirty="0" smtClean="0"/>
          </a:p>
          <a:p>
            <a:pPr eaLnBrk="1" hangingPunct="1">
              <a:buFont typeface="Wingdings 2" pitchFamily="18" charset="2"/>
              <a:buNone/>
              <a:defRPr/>
            </a:pPr>
            <a:endParaRPr lang="fr-FR" dirty="0" smtClean="0"/>
          </a:p>
        </p:txBody>
      </p:sp>
      <p:pic>
        <p:nvPicPr>
          <p:cNvPr id="921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900113" y="549275"/>
            <a:ext cx="7272337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Quelle documentation sur </a:t>
            </a:r>
            <a:r>
              <a:rPr lang="fr-FR" sz="3600" dirty="0" smtClean="0">
                <a:solidFill>
                  <a:schemeClr val="bg2">
                    <a:lumMod val="75000"/>
                  </a:schemeClr>
                </a:solidFill>
                <a:latin typeface="+mn-lt"/>
                <a:cs typeface="+mn-cs"/>
              </a:rPr>
              <a:t>SNDL</a:t>
            </a:r>
            <a:r>
              <a:rPr lang="fr-FR" sz="3200" dirty="0" smtClean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…?</a:t>
            </a:r>
            <a:endParaRPr lang="fr-FR" sz="3200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n-lt"/>
              <a:cs typeface="+mn-cs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365104"/>
            <a:ext cx="1909812" cy="1327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395288" y="333375"/>
            <a:ext cx="7777162" cy="6509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fr-F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</a:endParaRPr>
          </a:p>
          <a:p>
            <a:pPr algn="ctr">
              <a:defRPr/>
            </a:pPr>
            <a:r>
              <a:rPr lang="fr-F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Quelle </a:t>
            </a:r>
            <a:r>
              <a:rPr lang="fr-F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est la typologie des ressources </a:t>
            </a:r>
            <a:r>
              <a:rPr lang="fr-FR" sz="2900" dirty="0" smtClean="0">
                <a:solidFill>
                  <a:schemeClr val="bg2">
                    <a:lumMod val="75000"/>
                  </a:schemeClr>
                </a:solidFill>
                <a:latin typeface="Verdana" pitchFamily="34" charset="0"/>
              </a:rPr>
              <a:t>SNDL</a:t>
            </a:r>
            <a:r>
              <a:rPr lang="fr-FR" sz="2900" dirty="0" smtClean="0">
                <a:latin typeface="Verdana" pitchFamily="34" charset="0"/>
              </a:rPr>
              <a:t> </a:t>
            </a:r>
            <a:r>
              <a:rPr lang="fr-FR" sz="2900" dirty="0">
                <a:latin typeface="Verdana" pitchFamily="34" charset="0"/>
              </a:rPr>
              <a:t>?</a:t>
            </a:r>
          </a:p>
          <a:p>
            <a:pPr>
              <a:defRPr/>
            </a:pPr>
            <a:endParaRPr lang="fr-FR" sz="2800" dirty="0">
              <a:latin typeface="Verdana" pitchFamily="34" charset="0"/>
            </a:endParaRPr>
          </a:p>
          <a:p>
            <a:pPr>
              <a:defRPr/>
            </a:pP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1- Base de données acquises(Ressources): </a:t>
            </a:r>
          </a:p>
          <a:p>
            <a:pPr>
              <a:defRPr/>
            </a:pPr>
            <a:r>
              <a:rPr lang="fr-FR" sz="2000" dirty="0">
                <a:latin typeface="Verdana" pitchFamily="34" charset="0"/>
              </a:rPr>
              <a:t>acquises via des abonnements: elles sont disponibles pour les utilisateurs SNDL durant toute l’année.</a:t>
            </a:r>
            <a:br>
              <a:rPr lang="fr-FR" sz="2000" dirty="0">
                <a:latin typeface="Verdana" pitchFamily="34" charset="0"/>
              </a:rPr>
            </a:br>
            <a:r>
              <a:rPr lang="fr-FR" sz="1400" b="1" i="1" dirty="0" smtClean="0">
                <a:solidFill>
                  <a:schemeClr val="accent4">
                    <a:lumMod val="75000"/>
                  </a:schemeClr>
                </a:solidFill>
                <a:latin typeface="Verdana" pitchFamily="34" charset="0"/>
              </a:rPr>
              <a:t>Ex: </a:t>
            </a:r>
            <a:r>
              <a:rPr lang="fr-FR" sz="1400" i="1" dirty="0">
                <a:solidFill>
                  <a:schemeClr val="accent4">
                    <a:lumMod val="75000"/>
                  </a:schemeClr>
                </a:solidFill>
              </a:rPr>
              <a:t>ACM Digital Library, </a:t>
            </a:r>
            <a:r>
              <a:rPr lang="fr-FR" sz="1400" i="1" dirty="0" smtClean="0">
                <a:solidFill>
                  <a:schemeClr val="accent4">
                    <a:lumMod val="75000"/>
                  </a:schemeClr>
                </a:solidFill>
              </a:rPr>
              <a:t>CAIRN</a:t>
            </a:r>
            <a:r>
              <a:rPr lang="fr-FR" sz="1400" i="1" dirty="0">
                <a:solidFill>
                  <a:schemeClr val="accent4">
                    <a:lumMod val="75000"/>
                  </a:schemeClr>
                </a:solidFill>
              </a:rPr>
              <a:t>, IEEE, </a:t>
            </a:r>
            <a:r>
              <a:rPr lang="fr-FR" sz="1400" i="1" dirty="0" err="1">
                <a:solidFill>
                  <a:schemeClr val="accent4">
                    <a:lumMod val="75000"/>
                  </a:schemeClr>
                </a:solidFill>
              </a:rPr>
              <a:t>ScienceDirect</a:t>
            </a:r>
            <a:r>
              <a:rPr lang="fr-FR" sz="1400" i="1" dirty="0">
                <a:solidFill>
                  <a:schemeClr val="accent4">
                    <a:lumMod val="75000"/>
                  </a:schemeClr>
                </a:solidFill>
              </a:rPr>
              <a:t>…</a:t>
            </a:r>
            <a:br>
              <a:rPr lang="fr-FR" sz="1400" i="1" dirty="0">
                <a:solidFill>
                  <a:schemeClr val="accent4">
                    <a:lumMod val="75000"/>
                  </a:schemeClr>
                </a:solidFill>
              </a:rPr>
            </a:br>
            <a:endParaRPr lang="fr-FR" sz="1400" b="1" i="1" dirty="0">
              <a:solidFill>
                <a:schemeClr val="accent4">
                  <a:lumMod val="75000"/>
                </a:schemeClr>
              </a:solidFill>
              <a:latin typeface="Verdana" pitchFamily="34" charset="0"/>
            </a:endParaRPr>
          </a:p>
          <a:p>
            <a:pPr>
              <a:defRPr/>
            </a:pP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2- Base de données en </a:t>
            </a:r>
            <a:r>
              <a:rPr lang="fr-FR" sz="20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Test: </a:t>
            </a:r>
            <a:endParaRPr lang="fr-FR" sz="2000" b="1" dirty="0">
              <a:solidFill>
                <a:schemeClr val="accent1">
                  <a:lumMod val="75000"/>
                </a:schemeClr>
              </a:solidFill>
              <a:latin typeface="Verdana" pitchFamily="34" charset="0"/>
            </a:endParaRPr>
          </a:p>
          <a:p>
            <a:pPr>
              <a:defRPr/>
            </a:pPr>
            <a:r>
              <a:rPr lang="fr-FR" sz="2000" dirty="0">
                <a:latin typeface="Verdana" pitchFamily="34" charset="0"/>
              </a:rPr>
              <a:t>se</a:t>
            </a:r>
            <a:r>
              <a:rPr lang="fr-FR" sz="2000" b="1" dirty="0">
                <a:latin typeface="Verdana" pitchFamily="34" charset="0"/>
              </a:rPr>
              <a:t> </a:t>
            </a:r>
            <a:r>
              <a:rPr lang="fr-FR" sz="2000" dirty="0">
                <a:latin typeface="Verdana" pitchFamily="34" charset="0"/>
              </a:rPr>
              <a:t>sont des bases de données</a:t>
            </a:r>
            <a:r>
              <a:rPr lang="fr-FR" sz="2000" b="1" dirty="0">
                <a:latin typeface="Verdana" pitchFamily="34" charset="0"/>
              </a:rPr>
              <a:t> </a:t>
            </a:r>
            <a:r>
              <a:rPr lang="fr-FR" sz="2000" dirty="0">
                <a:latin typeface="Verdana" pitchFamily="34" charset="0"/>
              </a:rPr>
              <a:t>que les éditeurs</a:t>
            </a:r>
            <a:r>
              <a:rPr lang="fr-FR" sz="2000" b="1" dirty="0">
                <a:latin typeface="Verdana" pitchFamily="34" charset="0"/>
              </a:rPr>
              <a:t> </a:t>
            </a:r>
            <a:r>
              <a:rPr lang="fr-FR" sz="2000" dirty="0">
                <a:latin typeface="Verdana" pitchFamily="34" charset="0"/>
              </a:rPr>
              <a:t>mettent à la disposition des </a:t>
            </a:r>
            <a:r>
              <a:rPr lang="fr-FR" sz="2000" b="1" i="1" dirty="0">
                <a:solidFill>
                  <a:srgbClr val="C00000"/>
                </a:solidFill>
                <a:latin typeface="Verdana" pitchFamily="34" charset="0"/>
              </a:rPr>
              <a:t>utilisateurs SNDL</a:t>
            </a:r>
            <a:r>
              <a:rPr lang="fr-FR" sz="2000" dirty="0">
                <a:latin typeface="Verdana" pitchFamily="34" charset="0"/>
              </a:rPr>
              <a:t>, pour une période définie.</a:t>
            </a:r>
          </a:p>
          <a:p>
            <a:pPr>
              <a:defRPr/>
            </a:pPr>
            <a:r>
              <a:rPr lang="fr-FR" sz="1400" b="1" i="1" dirty="0" smtClean="0">
                <a:solidFill>
                  <a:schemeClr val="accent4">
                    <a:lumMod val="75000"/>
                  </a:schemeClr>
                </a:solidFill>
                <a:latin typeface="Verdana" pitchFamily="34" charset="0"/>
              </a:rPr>
              <a:t>Ex: …</a:t>
            </a:r>
          </a:p>
          <a:p>
            <a:pPr>
              <a:defRPr/>
            </a:pPr>
            <a:endParaRPr lang="fr-FR" sz="1400" i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defRPr/>
            </a:pP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3- </a:t>
            </a:r>
            <a:r>
              <a:rPr lang="fr-FR" sz="20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Base de données en Open </a:t>
            </a: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Access: </a:t>
            </a:r>
          </a:p>
          <a:p>
            <a:pPr>
              <a:defRPr/>
            </a:pPr>
            <a:r>
              <a:rPr lang="fr-FR" sz="2000" dirty="0">
                <a:latin typeface="Verdana" pitchFamily="34" charset="0"/>
              </a:rPr>
              <a:t>se </a:t>
            </a:r>
            <a:r>
              <a:rPr lang="fr-FR" sz="2000" dirty="0"/>
              <a:t>sont des bases de données que les éditeurs mettent en libre </a:t>
            </a:r>
            <a:r>
              <a:rPr lang="fr-FR" sz="2000" dirty="0" smtClean="0"/>
              <a:t>accès libre </a:t>
            </a:r>
            <a:r>
              <a:rPr lang="fr-FR" sz="2000" dirty="0"/>
              <a:t>sur </a:t>
            </a:r>
            <a:r>
              <a:rPr lang="fr-FR" sz="2000" dirty="0" smtClean="0"/>
              <a:t>internet.</a:t>
            </a:r>
            <a:r>
              <a:rPr lang="fr-FR" sz="2000" dirty="0"/>
              <a:t/>
            </a:r>
            <a:br>
              <a:rPr lang="fr-FR" sz="2000" dirty="0"/>
            </a:br>
            <a:r>
              <a:rPr lang="fr-FR" sz="1400" b="1" i="1" dirty="0" smtClean="0">
                <a:solidFill>
                  <a:schemeClr val="accent4">
                    <a:lumMod val="75000"/>
                  </a:schemeClr>
                </a:solidFill>
                <a:latin typeface="Verdana" pitchFamily="34" charset="0"/>
              </a:rPr>
              <a:t>Ex</a:t>
            </a:r>
            <a:r>
              <a:rPr lang="fr-FR" sz="1400" i="1" dirty="0" smtClean="0">
                <a:solidFill>
                  <a:schemeClr val="accent4">
                    <a:lumMod val="75000"/>
                  </a:schemeClr>
                </a:solidFill>
              </a:rPr>
              <a:t>: SAGE </a:t>
            </a:r>
            <a:r>
              <a:rPr lang="fr-FR" sz="1400" i="1" dirty="0">
                <a:solidFill>
                  <a:schemeClr val="accent4">
                    <a:lumMod val="75000"/>
                  </a:schemeClr>
                </a:solidFill>
              </a:rPr>
              <a:t>Open, </a:t>
            </a:r>
            <a:r>
              <a:rPr lang="fr-FR" sz="1400" i="1" dirty="0" err="1">
                <a:solidFill>
                  <a:schemeClr val="accent4">
                    <a:lumMod val="75000"/>
                  </a:schemeClr>
                </a:solidFill>
              </a:rPr>
              <a:t>SpringerOpen</a:t>
            </a:r>
            <a:r>
              <a:rPr lang="fr-FR" sz="1400" i="1" dirty="0">
                <a:solidFill>
                  <a:schemeClr val="accent4">
                    <a:lumMod val="75000"/>
                  </a:schemeClr>
                </a:solidFill>
              </a:rPr>
              <a:t> , </a:t>
            </a:r>
            <a:r>
              <a:rPr lang="fr-FR" sz="1400" i="1" dirty="0" err="1" smtClean="0">
                <a:solidFill>
                  <a:schemeClr val="accent4">
                    <a:lumMod val="75000"/>
                  </a:schemeClr>
                </a:solidFill>
              </a:rPr>
              <a:t>WileyOpenAccess</a:t>
            </a:r>
            <a:r>
              <a:rPr lang="fr-FR" sz="1400" i="1" dirty="0" smtClean="0">
                <a:solidFill>
                  <a:schemeClr val="accent4">
                    <a:lumMod val="75000"/>
                  </a:schemeClr>
                </a:solidFill>
              </a:rPr>
              <a:t>…</a:t>
            </a:r>
            <a:endParaRPr lang="fr-FR" sz="1400" i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defRPr/>
            </a:pPr>
            <a:r>
              <a:rPr lang="fr-FR" sz="2000" b="1" dirty="0">
                <a:latin typeface="Verdana" pitchFamily="34" charset="0"/>
              </a:rPr>
              <a:t>  </a:t>
            </a:r>
          </a:p>
          <a:p>
            <a:pPr>
              <a:defRPr/>
            </a:pPr>
            <a:endParaRPr lang="fr-FR" sz="2800" dirty="0">
              <a:latin typeface="Verdana" pitchFamily="34" charset="0"/>
            </a:endParaRPr>
          </a:p>
          <a:p>
            <a:pPr>
              <a:defRPr/>
            </a:pPr>
            <a:endParaRPr lang="fr-FR" dirty="0">
              <a:latin typeface="Verdana" pitchFamily="34" charset="0"/>
            </a:endParaRPr>
          </a:p>
        </p:txBody>
      </p:sp>
      <p:pic>
        <p:nvPicPr>
          <p:cNvPr id="1024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s://encrypted-tbn3.gstatic.com/images?q=tbn:ANd9GcSpVekDRhHLvYBmFPxEgRHFjiwM4MZ6X979MGU5bG5Ynwo1hmclf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437112"/>
            <a:ext cx="1979712" cy="18992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u contenu 2"/>
          <p:cNvSpPr>
            <a:spLocks noGrp="1"/>
          </p:cNvSpPr>
          <p:nvPr>
            <p:ph idx="1"/>
          </p:nvPr>
        </p:nvSpPr>
        <p:spPr>
          <a:xfrm>
            <a:off x="684213" y="549275"/>
            <a:ext cx="7775575" cy="5472113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fr-FR" sz="3200" dirty="0" smtClean="0"/>
              <a:t>Quelle est la Procédure d’obtention d’un compte </a:t>
            </a:r>
            <a:r>
              <a:rPr lang="fr-FR" sz="2900" dirty="0" smtClean="0">
                <a:solidFill>
                  <a:schemeClr val="bg2">
                    <a:lumMod val="75000"/>
                  </a:schemeClr>
                </a:solidFill>
                <a:latin typeface="Verdana" pitchFamily="34" charset="0"/>
                <a:cs typeface="Arial" charset="0"/>
              </a:rPr>
              <a:t>SNDL</a:t>
            </a:r>
            <a:r>
              <a:rPr lang="fr-FR" sz="3200" dirty="0" smtClean="0"/>
              <a:t>…?</a:t>
            </a:r>
          </a:p>
          <a:p>
            <a:pPr eaLnBrk="1" hangingPunct="1"/>
            <a:endParaRPr lang="fr-FR" dirty="0" smtClean="0"/>
          </a:p>
          <a:p>
            <a:pPr eaLnBrk="1" hangingPunct="1">
              <a:buFont typeface="Wingdings 2" pitchFamily="18" charset="2"/>
              <a:buNone/>
            </a:pPr>
            <a:r>
              <a:rPr lang="fr-FR" sz="2000" dirty="0" smtClean="0"/>
              <a:t>Prise en charge par:</a:t>
            </a:r>
          </a:p>
          <a:p>
            <a:pPr eaLnBrk="1" hangingPunct="1">
              <a:buFont typeface="Wingdings 2" pitchFamily="18" charset="2"/>
              <a:buNone/>
            </a:pPr>
            <a:endParaRPr lang="fr-FR" sz="2000" dirty="0" smtClean="0"/>
          </a:p>
          <a:p>
            <a:pPr eaLnBrk="1" hangingPunct="1"/>
            <a:r>
              <a:rPr lang="fr-FR" sz="2000" b="1" dirty="0" smtClean="0">
                <a:solidFill>
                  <a:srgbClr val="C00000"/>
                </a:solidFill>
              </a:rPr>
              <a:t>Le directeur de laboratoire:</a:t>
            </a:r>
            <a:r>
              <a:rPr lang="fr-FR" sz="2000" b="1" dirty="0" smtClean="0"/>
              <a:t> </a:t>
            </a:r>
            <a:r>
              <a:rPr lang="fr-FR" sz="2000" dirty="0" smtClean="0"/>
              <a:t>pour les chercheurs affiliés à des laboratoires de recherches.</a:t>
            </a:r>
            <a:br>
              <a:rPr lang="fr-FR" sz="2000" dirty="0" smtClean="0"/>
            </a:br>
            <a:endParaRPr lang="fr-FR" sz="2000" dirty="0" smtClean="0"/>
          </a:p>
          <a:p>
            <a:pPr eaLnBrk="1" hangingPunct="1"/>
            <a:r>
              <a:rPr lang="fr-FR" sz="2000" b="1" dirty="0" smtClean="0">
                <a:solidFill>
                  <a:srgbClr val="C00000"/>
                </a:solidFill>
              </a:rPr>
              <a:t>Le responsable de la bibliothèque centrale:</a:t>
            </a:r>
            <a:r>
              <a:rPr lang="fr-FR" sz="2000" dirty="0" smtClean="0"/>
              <a:t>  pour les chercheurs non affilié à des laboratoires de recherches, enseignants universitaires ou étudiants en post-graduation (Master 2, Magister, Doctorat, Résidanat…).</a:t>
            </a:r>
          </a:p>
        </p:txBody>
      </p:sp>
      <p:pic>
        <p:nvPicPr>
          <p:cNvPr id="1126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AutoShape 2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69" name="AutoShape 4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0" name="AutoShape 6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1" name="AutoShape 8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2" name="AutoShape 10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3" name="AutoShape 12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4" name="AutoShape 14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5" name="AutoShape 16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6" name="AutoShape 18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7" name="AutoShape 20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8" name="AutoShape 22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79" name="AutoShape 24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80" name="AutoShape 26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81" name="AutoShape 28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82" name="AutoShape 30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83" name="AutoShape 32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84" name="AutoShape 34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85" name="AutoShape 36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86" name="AutoShape 38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11287" name="AutoShape 40" descr="data:image/jpeg;base64,/9j/4AAQSkZJRgABAQAAAQABAAD/2wCEAAkGBxQQDxUUDxQVFRQVFBYVFBQUFRQVFRYVFBUXGBQVFRQYHCggGBolHBQUITEhJSorLi4uFx8zODMsNyguLisBCgoKDg0OGhAQGzckHiQrKywsLSwwNzc3NSwsLCwsNS8sLCsvLzQ0LDcsMywsLCwsLCwsLCwsLSwsLCwsLCwsK//AABEIAMMBAwMBIgACEQEDEQH/xAAcAAABBAMBAAAAAAAAAAAAAAAAAQIDBwQFBgj/xABAEAABAwIDBQUGBAQFBAMAAAABAAIDBBEFEiEGEzFBUQciYXGBMkJSkaHBFCOSsVNicoIkM0Oi0RU0svBjg+H/xAAZAQEAAwEBAAAAAAAAAAAAAAAAAgMEAQX/xAAoEQEAAgIBAgQHAQEAAAAAAAAAAQIDEQQSMSFBUXETFDJCYZGhBTP/2gAMAwEAAhEDEQA/AJN3ZKGKVrSHZH+0PZJ5jp5p+RBCGJwYpgxODEEIYlDFOGJ4YggEacI1OGJwYggEaURrIDE4MQY4jThGsgMThGgx92lEayRGnCNBjCNKI1lCNO3aDFEaXdLKEaURoMURJd0soRp27QYm6RulmbtQ1k7IY3SSuDWNFy48EEW6RulpMP2winaXMhqMoNi4Rl4/2rPj2lpD7UojPSVroz8nBBmbpG6UlNVRSC8cjHDwe0/dZO6QYW6SbpZu7Ru0GFukm6Wdukm6QYJiSGJZ26SbtBg7pCzd0hBl7VbP8XMHiLLmIHZrtdo8cfEdfNW5NEHCx4LgtqMCLHZ49CNQQg0wYnhiKaXeDo4e0PuPBThiCIMTgxTBicGIIQxPDFKGJ4YghDE4MUwYnhiCEMTgxTBicGIIQxODFMGJ4YggDE4MU4YnBiDHDE4MU4YnZEGPu0ojWSGKOpmZE3NK9rG3AzPIaLngLlBh4hVR08TpZnBrGi5J/YdT4Kt/z8eqbNvFSRnX7Ej3nnpyW92v2Xq8RfmhngdC3/LjDnADxJaCHO8VmYVVVVFE2J2HHIwe1TyNcCebsp1JKDe09AKaAR0rGjKO60ktBPi4Dieq5as2peHlk9LGS02c1xzW+bdQtszbmnabVMdRTHrPC5rfQi602P7iuma+kngJLbPzSBmo4GzteGnos/I+J07xz4qOR19O6T4tth+HUVbHvPw8YI0d3QxzXdLtsserwuihNxUzRO5COocbf2G91iQbE1JbYSRBp1ID3EHx0bYrbUOwcTbb57nnoLNb8uP1VdMme0a6fH1lCuTNMa6f25+fGnRf5NdLL0EsDfqe6pMH2sqZX5N1HM617R3aQOpGtli9plVBTMFLTRsa9wDpXAXc1nutDjrc8fK3VdL2c7OfhKQPkFppgHPuNWt91ny+qsimWe9v1CyKZJ+q36KJMQedIYYh1c7P9BqshlDVn254h/RGfuV0e7SbtTjF6zKUY/WZamjpJGX3ku86dwNt8isndrMMaN2rIjScRphbtCzN2kXXXWqGpgEjSCsOjxEPGhWc2UFBXu0GDugk3kfL6jooKaQSNzN9RzB6Kw62lErbFV9iuHupZS9gu0+0OoQSBqeGpYHB7Q5uoP8A7ZShqCMNTwxSBqcGoIw1PDVIGpwagjDE8MUganBqCMMTgxShqcGoIwxODFKGpwagiDE7IpQ1YWNYrFRwmWodlaNAPec7k1o5lAzF8SipIXSzuDWt+bjya0cyVVQbU7QVet46aM+bY2m1xfg6Q29PJJG2q2hrNbxwMPmyJvh8UhB/952/g+ER0kLYoG5WN+ZPNzjzJ6oOZf2b0dhuxNG4D22TSX88t7X9Eo2UrIh/hsSlFuAnYJQPDksvbPCHOidNE97XsALmhzg1zRa+l9CuCpsSmjcHMleCNfaJHyKx5+X8G2rQyZuV8K2ph2DP+sRaSR0lUOtzG4+TQLfVauurY3G2JYNIP/kZG2X1GQZguzocfidTMlmexmYagnmNDYehWvq9uadhtEHyHwGUfM8VdbkY6xuZXTnx1jcy42NuDOdaOaoopOWd80ZHkx5IHyW8psPqCP8ABYwx/QTiKUnw4j9lh4ltYai4FNCR/M3eH10XFVEtO+YGOGPelwa1sLC27ibWFjxuqfnKT9ETPtCr5us/TEy6zDezqpdiAnxB0cjM+9e5riC97SCwZbCzbgc7aWVjvqY28ZIx/ewfdcpSbDzloEtS5rbataXOI8Lk2K2kGwVMPbzyHq51gfMKyMmW3auveUovlntXXvLPkxanb7U8Y/uCkoq6Ge+4kZJbjldeyWm2bpY/YgjHjlufqs+Kkaz2Gtb/AEtA/ZWV6/u0tr1+ekORJu1lZEZFYmxd2kWVkQgr7C8adGQHLtMOxYSDjqq+3QKlp5XRG44ILQiq7JmIU7ZmFcvhmNBws7itzHVW4IOWnhdSSn+G46jp4hbNliARqDwWzroWzMK5yncad+R/sE909EGzDU8NTmhODUDQ1PDU8NTg1A0NTg1PDU4NQNDU4NTw1PDUDA1ODU8NWt2ixuKggMs56hrBbM93wtH35INjlVUbc7KYpVymVzWSMbcRsifoxvKzX2Jd1NlrsPxDEsXrXOpZXRWHJ7mRRt91riOJK6X8Vj9JrJHFUtHHLY3H9uVxPoUGNgm2H/TIGxVWHywMHvtuczubnZgASfNdNhnaJh8+m+3bukrHN/3Wy/VaaHtVEeldRzRA6E2P0Y8C/wA1ljE8DxDuyCFrnfGzcv8A1t/5QdY6ojqYH7h7JbscO45ruR6Kr4tmqt3swP8AWzf/ACIXRydl1DN36KZ8bhwdFI2Vo9dT9Uw7KYxSD/BV7Zh8E+YaeGYP+yzZ+NXNrq8mfPxq5tdXk11LsPVvPeY2MfE5zT9GkldPhuwELLGZzpT09lnyGp+a052pxej/AO9oBM344QS4/oJ/8Qsmk7WqX2aqGeB/wlod+5B+ijj4WKnjrfujTh4qeOt+47RMViwyj3VK1jJ5hlZlADms4PkJ4k20Hiua7HNmd7KauUXZES2K4vmk0u65+EH5lcxiNTNjOJ932pn5I28o4hw+Q1JXoXBsKZS08cMQsyNoaPE83HzNytUREdmmIiOybKlyqbKlyrrqDKjIp8qMiDHyIyLIyJMiDHyJVPlQgpmCoWfFICufa6yyoKm3FBuxDfULOpK9zNH6jqtRTVS2UUodxQbqOr5tKSsY2ZtjxWsbEW6sPonCc+RQT4bUlp3cn9p6hbgBc/M4SDo4cCtnhdZnFne0NPNBngJ4CUBPAQIAnhqUNTwECBqcGpwC1G1G0cWHQbyY3cdI4x7Ujug6DqUC7S7QQ4fAZZzrwYwEZnu6NH3VOwQ1eP11ybNHE/6cEfQdT9SVHTwVeP11yf6j/pwR9APXzKvLZ7AYqGAQ07bAaucbZnu5uceZQR4NhMGH0wjjsxjdXPcQMzjxc89Sh20lI061Ef6ltKimbIwte0OaRYtcLg+YKp3aLDhTVUkbfZBu3wa7UBZOXnvhrFqwy8rNfFWLRC2Kesp6sEMdHMOY0d9DqtRiXZ5h9QDmp2sJ5xF0Z9cp1VcYRVugnjkYbEOF/EX1B8Fd5ma1uZxAFr3JsFzicr41ZmY1o4vJ+NWZnw0rWq7JBH3qCslheOAdct/2kFQPoNoKLWOVtWzocrj6NdqPmu0r9taSIkB5kcOUYJH6uH1XO13aLIbiCJrejnnMfVo0+qlk5mGnezt+Xhp3lr4+02rpnZcQw+RvizMD63GX6raU+3uFVwyVLMt+Imiu39YGq5nE9qqiVpE0wDTxbZob8itZs/T/AI2o3NIAXWLnOtlY0dXOt+yz/Pzfwx0mVMc2b/8AOkysfDW4RSS7+nMLHuZYZCbZTxs3kSsqo2+pG+zvHeTDb5layi7N+BnmPi2MW+Tjr9F0NFsbSRWO6DyPeeS4/wDCtrPKt3iK/wBTieTb0r/WlPaJGT+XTyP8iD+wKyG7UVb7GPD5S3qSOC6uGkYz2GMb/S0D9gprK2uLL91/5CyMeT7r/qIRwOzNBILSQCWniL8ipLICVaGglkZUqEDcqE5CDz6DY2Oh6c/VPBVg1mHRzD8xgPjwI8iFoqzZMjWB9/5X/ZwQaCN5CzqertxWJVUkkJtKxzfG2nz4JjSg6akrVsmZZB4rjopiFsqSvQbuSjLfJMEZa7MFPRYiDodQtpFC12rfkgfQ1OfQ8eXis4BYTaG3D/8AQVk0shNw4Wc3iOo5OHgUE4Ce0IaEx1TG14Y57A9wu1rntDiPAE3KDUbWbTRYdBnl7z3XEcQIzPP2aOZVJCSfGK8b6RjXvPtPcGxxsHutB5DkOJPqVeWO7I0lcb1MOZ9soe0uY8DkMzTe3guJxXscaRekqCDxDZhmHkHNsR5m6CwNmsAioadsUA04uedXPdbV7jzW3DVRLsBxnC/8jelnEmF29Z6sOt/RZ2G9rlVCQyshbIR7XdMMn6SAB8kF1ZVU23//AH7/AOln7Lo8I7VKCYgSudA4/wAUd2/TOOKSo2XixCofPHVxva6xAjs4tAGgOv2WPm4r5cfTX1ZeZjtkx9NfVXgWRV1skv8AmyOf0DnEgeQ4BWEzs3h96aU+jB9lvMH2UpqYgsZmePfecx9L6D0XnU/zc3aZ1Dz6f5+XtM6hWmE7K1NTYsjyMPvyd0W8uJ+S6/D+z2Fjb1MjnkakN7jLePP6hdxZVr2ybVfh4PwkLvzZheQjiyLn5F1reV16GLgYsflufy3YuFip5bn8qv22xaKpq3fhmNZBH3IsotmA4vceJJP0srk7KtmPwNEHyC089nydWt/02egNz4kqseyrZj8bWh8g/JpyHu6OeD3Gfc+A8V6EAWyIiPCGuIiOwslQhddCEIQCEIQCEIQCEIQcaE8BIAnAIBzARZwBHQ6hait2YhkuWXjcebeH6St0AnAIOHrNm54rlo3jereP6TqtXexsbg9DoVaAChqqCOYfmsa7xI1/VxQV/BUlq3WH4ra2qfX7FHV1JMWH4JRvI/mLOH1XO1dDXU197Sl4GofTvD2kdSDYt9UFkYfigd7XzTsXqWxtE3we14sPEfVU1FjlfNIwQRGINddzy67S3mDcWPos/ajbPM4UwkBAsZC0EG/waE38fQKF56azMI3nVZlYe1+2EOHwB9xJI8XijB9q/vE8m+KpaKKsxarc5odLNYuJByhjRwAPujop24VJiVa2Omu5zmi5N8sbRpcnkLclemymzUOHwCKEXPF8hHee7qT06BMdptSLTGnMdptWJmNKXixvFsLcWvMzQPdmaZI/O5/5XUYN2yHQVlPfkZIXX/uLHDTyF1bb4WvBa8BzTxa4Ag+YOi5jGOzegqb/AJW6d8UJyf7bEfRTTZGC7dUFUQ2KoaHngyS8bz5B3FbevwWmq22nhilaeZaDf+4Kp8Z7G5m3NJMyQcmSDK7yBGh+i5gtxXCNSaiFoPUyQjw5sHogszF+yCjlF6Zz4HeHfb5ZXcAuPruyvEKV2ajkbION43mF/qL94rJwXtkqGECrhZK3S7o7sePHKbhx+S7rBu06gqNHSGF3wzAtH6/Z+qCs4NtsXw45KnO4NOoqY7m3TeDgPFdVg/bPE4gVcDo78XxO3jB6WDj8lZn5VRH7krHD+V7SP2K5nGOzagqb/lbp3xQnIflYj6IJD2iUBp5JY52OLGlxjN2yE8hkOupIVA4nXS11U6R93SzP0aNbXNmMHgP+VYmLdjUjTekna4a92UFp8szb3+iy+zHYCanq3T18eQxaQtzNcHOI1k0voBw4G6DvNitnm4fRshFs/tSuHvSO4/Lh6LfpLJUAhCEAhCEAhCEAhCEAhCEHIgJwSAJ4QKE4BIAngIFATwkaE8BAoCkamhcttztmzDo8rLPqHDuM5NHxv8PDmgNvNqIKCPVjJKh4/LYWtNuj39G/uqYwrCpsRq8kTQZJHFzyBlY25u5xtoAn0FHUYnV2beSaQ3e88Gjm5x5NHRX5shsxFh0AZHq91jLIeL3fZvQIH7I7MxYdAI4RdxsZJD7T3W4nw6BdA0JrQpWhArQpAEjQnoEsgtvxSoQc1jewtDV3MsDQ4+/HdjrnmS3j6rgcZ7GXAE0U4d0ZOLX/APsaPsrjSIPN1Rs/ieFvzNZNH/PAXPYet8vLzAW3wbtbrITacMnbzuMjxbkC3T5hXrVTtjjc+QhrGtJcTwAA1JXmTa7G/wAdWSTNaGsJtG0NDbMboL25nUnz8EF0bK9plPXSsh3cscz7gNLQ5mgJ9sHhpxIC7gKsOxbZjdQmslHfmForg3bF8X9x+gCtBAIQhAIQhAIQhAIQhAIQhAIQhBygTgEgCeECgJ4CQBOCBwCeAmhcft9tu2gYYobOqXDQcWxg+8/x6BBLt5tqzD2buKz6lw7reTB8b/sOap2ho6jEarK28k0hu5zjwHNzjyaFHQUU9fU5WXkmkcXOc4n1c48mq/NjdlYsOgys70jtZJDxceg6NHIIJNjtlosOgyR96R2skpHeefs0cguiaE1oUrQgc0KVoTWhSAIFCVCEAhCEAkKVaXa7H2YfRvnfqRoxvxSO0a35oK97atqrAUMJ1Nn1BF/Z1yx38TqfAeKr/YfZ44hWsh1yA55j0jadR5nQeq01ZVPmkdJKc0j3ZnHqT0/YL0B2WbMfgaIOkFp57Pk01a33GegN/MlB2MELWNDWABrQA0DQADQABSIQgEIQgEIQgEIQgEIQgEIQgEIQg5cBPASAJwCBQE8BIAngINdj/wCI/DP/AAQZviLNzmwGhuR49F59xrD6iCV34xkjXuJJc8GzjzOfgV6WATKmjZK0tlY17ToQ4AhB5vwPHZ6GTPTPyE2zAgOa4DkQVZmz/a3G6za6IsP8SPvM8y06hZePdlFPLd1I4wO+GxdGfS92+irbHtjayi/zoiWfxI+8z1tw8kHoXCcWgqmZqeVkg/kcCfUcQtk0LyfR1b4XZ4Xujde+Zji03HC9uPqu/wBn+1uqgs2rYKhmneuGSgefBx87IL2aFIFyuzu3tFW2bHKGSfw5e470v7Q8QupBQKhF0IBCEFAhK889qW1P4+sLIj+RASxluDn3s6T7DwVj9ru1f4Ol3ELrTTgi4OrI/ed63sPXoqIghdI9rIxme4hrW9XHQBB2fZTsz+NrRJILwwWe6/Bz79xnj1PkvQYWj2L2ebh9GyFurvakd8UjvaP29FvUAhCEAhCEAhCEAhCEAhCEAhCEAhCEHNgJwCAE8BAoCeAkATwECtCkaE0BSNCBQE/LfihoUjQg5HaDs5oqzXJuZPjhs0X/AJmWsfoq4xjsoq4HXjLZorElzB3wBqBu+ZPhdX4xidZB5RdRgOIc0ixsWu4i3W9tVvsH24raAjdSmSM6iOcmQWvyJOYfOyvjHtmKWubapia48nDuvHk4aqs9q+yObMX0MgeLW3UpyuAA4NcBY+Rt5rk72547b3Z7tdpZrNq2up39dXxk+DgLj1CsGkq2TMD4ntew6hzSCD5ELypieGTUr8lTE+J3CzxYG3wu4O9CVJhGLz0j89NK+N3PKdD/AFN4Eea669W3WJi2Ix00Ek0xsyNpc4+AHAeKqXZ3tje2za+LOOBkhFneZYTY+hC13ajt0yvEcNI525FnyEi2Z/usI/l4+dkHHbR40+uqpJ5b3ee629wxg9lo8h9brvuxXZjeSmtlHdjJZCCOL7d548uF+t1XuB4W+sqY4Ivakda/IDi5x8AASvT+DYaylp44YhZkbQ0dTYaknmSgzAlQhAIQhAIQhAIQhAIQhAIQhAIQhAIQhBz4CeAmgKQBAoCe0JAE9oQOAT2hI0KaOO6AY26yGMsla2ycgEJEqASJUIMWvw+OdhZPG2Rp4teAQq52i7HoJLuoXmB2vcfd8evTW7R4DRWghB5hx/ZCsoT+fC7LykYC9h9RwWiBXrl7ARYi4PEHUfJcfjnZrQ1Tw/d7p2YFxi7oeL6hzeHyQaPsX2Y3MBq5R35haMH3Ygfa/uP0AVmpkEQY0NYAGtAa0DgABYAKRAIQhAIQhAIQhAIQhAIQhAIQhAIQhAIQhBognhCEDwpGoQgkYs1o0QhA5I5CEAEqEIBCEIBCEIBCEIBCEIBCEIBCEIBCEIBCEIBCEIBCEIBCEIBCEIP/2Q==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pic>
        <p:nvPicPr>
          <p:cNvPr id="12329" name="Picture 41" descr="C:\Documents and Settings\tass\Mes documents\Mes images\procéd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268761"/>
            <a:ext cx="1809551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188" y="2565400"/>
            <a:ext cx="8183562" cy="10509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WWW.SNDL.CERIST.DZ</a:t>
            </a:r>
            <a:endParaRPr lang="fr-FR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8313" y="765175"/>
            <a:ext cx="8183562" cy="1150938"/>
          </a:xfrm>
        </p:spPr>
        <p:txBody>
          <a:bodyPr>
            <a:normAutofit fontScale="85000" lnSpcReduction="20000"/>
          </a:bodyPr>
          <a:lstStyle/>
          <a:p>
            <a:pPr marL="265176" indent="-265176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fr-FR" sz="4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Navigation sur </a:t>
            </a:r>
          </a:p>
          <a:p>
            <a:pPr marL="265176" indent="-265176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fr-FR" sz="4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 Portail SNDL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fr-FR" dirty="0"/>
          </a:p>
        </p:txBody>
      </p:sp>
      <p:pic>
        <p:nvPicPr>
          <p:cNvPr id="1229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Connecteur droit avec flèche 11"/>
          <p:cNvCxnSpPr/>
          <p:nvPr/>
        </p:nvCxnSpPr>
        <p:spPr>
          <a:xfrm>
            <a:off x="1979613" y="5157788"/>
            <a:ext cx="4968875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Ellipse 18"/>
          <p:cNvSpPr/>
          <p:nvPr/>
        </p:nvSpPr>
        <p:spPr>
          <a:xfrm>
            <a:off x="142844" y="785795"/>
            <a:ext cx="8786874" cy="55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1785918" y="142852"/>
            <a:ext cx="2214578" cy="50006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 smtClean="0">
                <a:solidFill>
                  <a:schemeClr val="tx1"/>
                </a:solidFill>
              </a:rPr>
              <a:t>Menu principal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21" name="Connecteur droit avec flèche 20"/>
          <p:cNvCxnSpPr/>
          <p:nvPr/>
        </p:nvCxnSpPr>
        <p:spPr>
          <a:xfrm>
            <a:off x="4000496" y="428604"/>
            <a:ext cx="500066" cy="35719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ectangle à coins arrondis 22"/>
          <p:cNvSpPr/>
          <p:nvPr/>
        </p:nvSpPr>
        <p:spPr>
          <a:xfrm>
            <a:off x="6215074" y="3571876"/>
            <a:ext cx="2770188" cy="1582737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4572000" y="5357826"/>
            <a:ext cx="1857388" cy="71438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 smtClean="0">
                <a:solidFill>
                  <a:schemeClr val="tx1"/>
                </a:solidFill>
              </a:rPr>
              <a:t>actualités </a:t>
            </a:r>
            <a:r>
              <a:rPr lang="fr-FR" dirty="0">
                <a:solidFill>
                  <a:schemeClr val="tx1"/>
                </a:solidFill>
              </a:rPr>
              <a:t>du </a:t>
            </a:r>
            <a:r>
              <a:rPr lang="fr-FR" dirty="0" smtClean="0">
                <a:solidFill>
                  <a:schemeClr val="tx1"/>
                </a:solidFill>
              </a:rPr>
              <a:t>portail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25" name="Connecteur droit avec flèche 24"/>
          <p:cNvCxnSpPr/>
          <p:nvPr/>
        </p:nvCxnSpPr>
        <p:spPr>
          <a:xfrm rot="5400000" flipH="1" flipV="1">
            <a:off x="5357818" y="4500570"/>
            <a:ext cx="857256" cy="85725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8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llipse 7"/>
          <p:cNvSpPr/>
          <p:nvPr/>
        </p:nvSpPr>
        <p:spPr>
          <a:xfrm>
            <a:off x="7920038" y="692150"/>
            <a:ext cx="1223962" cy="7921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813" y="1557338"/>
            <a:ext cx="4962525" cy="3067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Ellipse 10"/>
          <p:cNvSpPr/>
          <p:nvPr/>
        </p:nvSpPr>
        <p:spPr>
          <a:xfrm>
            <a:off x="1928794" y="3071811"/>
            <a:ext cx="1643073" cy="214314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 err="1" smtClean="0">
                <a:solidFill>
                  <a:srgbClr val="C00000"/>
                </a:solidFill>
              </a:rPr>
              <a:t>tttttttt</a:t>
            </a:r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1928794" y="3571876"/>
            <a:ext cx="1563706" cy="21748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 smtClean="0">
                <a:solidFill>
                  <a:srgbClr val="C00000"/>
                </a:solidFill>
              </a:rPr>
              <a:t>•••••••</a:t>
            </a:r>
            <a:endParaRPr lang="fr-FR" dirty="0">
              <a:solidFill>
                <a:srgbClr val="C00000"/>
              </a:solidFill>
            </a:endParaRPr>
          </a:p>
        </p:txBody>
      </p:sp>
      <p:pic>
        <p:nvPicPr>
          <p:cNvPr id="16" name="Image 15" descr="one-finger-48(2)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9922868">
            <a:off x="2778999" y="3993453"/>
            <a:ext cx="365760" cy="365760"/>
          </a:xfrm>
          <a:prstGeom prst="rect">
            <a:avLst/>
          </a:prstGeom>
        </p:spPr>
      </p:pic>
      <p:pic>
        <p:nvPicPr>
          <p:cNvPr id="17" name="Image 16" descr="one-finger-48(2)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86776" y="1071546"/>
            <a:ext cx="365760" cy="365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oneTexte 4"/>
          <p:cNvSpPr txBox="1">
            <a:spLocks noChangeArrowheads="1"/>
          </p:cNvSpPr>
          <p:nvPr/>
        </p:nvSpPr>
        <p:spPr bwMode="auto">
          <a:xfrm>
            <a:off x="900113" y="692150"/>
            <a:ext cx="745810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dirty="0"/>
              <a:t>Vous pouvez accéder </a:t>
            </a:r>
            <a:r>
              <a:rPr lang="fr-FR" dirty="0" smtClean="0"/>
              <a:t>aux ressources </a:t>
            </a:r>
            <a:r>
              <a:rPr lang="fr-FR" dirty="0" smtClean="0">
                <a:solidFill>
                  <a:schemeClr val="bg2">
                    <a:lumMod val="75000"/>
                  </a:schemeClr>
                </a:solidFill>
                <a:latin typeface="Verdana" pitchFamily="34" charset="0"/>
              </a:rPr>
              <a:t>SNDL</a:t>
            </a:r>
            <a:r>
              <a:rPr lang="fr-FR" dirty="0" smtClean="0"/>
              <a:t> </a:t>
            </a:r>
            <a:r>
              <a:rPr lang="fr-FR" dirty="0"/>
              <a:t>en cliquant soit sur:</a:t>
            </a:r>
            <a:br>
              <a:rPr lang="fr-FR" dirty="0"/>
            </a:br>
            <a:endParaRPr lang="fr-FR" dirty="0"/>
          </a:p>
          <a:p>
            <a:pPr algn="ctr"/>
            <a:r>
              <a:rPr lang="fr-FR" dirty="0"/>
              <a:t>1- Base de </a:t>
            </a:r>
            <a:r>
              <a:rPr lang="fr-FR" dirty="0" smtClean="0"/>
              <a:t>données</a:t>
            </a:r>
          </a:p>
          <a:p>
            <a:pPr algn="ctr"/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2- </a:t>
            </a:r>
            <a:r>
              <a:rPr lang="fr-FR" dirty="0"/>
              <a:t>sur une discipline, ensuite sur une </a:t>
            </a:r>
            <a:r>
              <a:rPr lang="fr-FR" dirty="0" smtClean="0"/>
              <a:t>ressource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3-portail</a:t>
            </a:r>
            <a:endParaRPr lang="fr-FR" dirty="0"/>
          </a:p>
          <a:p>
            <a:pPr algn="ctr"/>
            <a:endParaRPr lang="fr-FR" dirty="0"/>
          </a:p>
        </p:txBody>
      </p:sp>
      <p:sp>
        <p:nvSpPr>
          <p:cNvPr id="15363" name="ZoneTexte 4"/>
          <p:cNvSpPr txBox="1">
            <a:spLocks noChangeArrowheads="1"/>
          </p:cNvSpPr>
          <p:nvPr/>
        </p:nvSpPr>
        <p:spPr bwMode="auto">
          <a:xfrm>
            <a:off x="2428860" y="3143248"/>
            <a:ext cx="43910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dirty="0"/>
              <a:t>Voir les étapes ci-dessous</a:t>
            </a:r>
          </a:p>
          <a:p>
            <a:pPr algn="ctr"/>
            <a:endParaRPr lang="fr-FR" dirty="0"/>
          </a:p>
        </p:txBody>
      </p:sp>
      <p:sp>
        <p:nvSpPr>
          <p:cNvPr id="10" name="Flèche vers le bas 9"/>
          <p:cNvSpPr/>
          <p:nvPr/>
        </p:nvSpPr>
        <p:spPr>
          <a:xfrm>
            <a:off x="4286248" y="3929066"/>
            <a:ext cx="792163" cy="1296988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908050"/>
            <a:ext cx="1295400" cy="121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Connecteur droit avec flèche 6"/>
          <p:cNvCxnSpPr/>
          <p:nvPr/>
        </p:nvCxnSpPr>
        <p:spPr>
          <a:xfrm>
            <a:off x="3851275" y="1341438"/>
            <a:ext cx="0" cy="161131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>
            <a:stCxn id="19" idx="2"/>
          </p:cNvCxnSpPr>
          <p:nvPr/>
        </p:nvCxnSpPr>
        <p:spPr>
          <a:xfrm flipH="1" flipV="1">
            <a:off x="2051050" y="2636838"/>
            <a:ext cx="433388" cy="5873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Accolade fermante 11"/>
          <p:cNvSpPr/>
          <p:nvPr/>
        </p:nvSpPr>
        <p:spPr>
          <a:xfrm>
            <a:off x="1908175" y="1268413"/>
            <a:ext cx="142875" cy="2232025"/>
          </a:xfrm>
          <a:prstGeom prst="righ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484313"/>
            <a:ext cx="1798638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Ellipse 16"/>
          <p:cNvSpPr/>
          <p:nvPr/>
        </p:nvSpPr>
        <p:spPr>
          <a:xfrm>
            <a:off x="2484438" y="260350"/>
            <a:ext cx="574675" cy="40481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19" name="Ellipse 18"/>
          <p:cNvSpPr/>
          <p:nvPr/>
        </p:nvSpPr>
        <p:spPr>
          <a:xfrm>
            <a:off x="2484438" y="2492375"/>
            <a:ext cx="574675" cy="40481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>
                <a:solidFill>
                  <a:srgbClr val="C00000"/>
                </a:solidFill>
              </a:rPr>
              <a:t>2</a:t>
            </a:r>
          </a:p>
        </p:txBody>
      </p:sp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2924175"/>
            <a:ext cx="467995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Connecteur droit avec flèche 20"/>
          <p:cNvCxnSpPr/>
          <p:nvPr/>
        </p:nvCxnSpPr>
        <p:spPr>
          <a:xfrm>
            <a:off x="2779713" y="628650"/>
            <a:ext cx="0" cy="50482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4" name="Ellipse 23"/>
          <p:cNvSpPr/>
          <p:nvPr/>
        </p:nvSpPr>
        <p:spPr>
          <a:xfrm>
            <a:off x="3492500" y="692150"/>
            <a:ext cx="574675" cy="40481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>
                <a:solidFill>
                  <a:srgbClr val="C00000"/>
                </a:solidFill>
              </a:rPr>
              <a:t>3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70" decel="100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770" decel="100000"/>
                                        <p:tgtEl>
                                          <p:spTgt spid="378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600" decel="100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600" decel="100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00" decel="100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00" decel="100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u contenu 2"/>
          <p:cNvSpPr>
            <a:spLocks noGrp="1"/>
          </p:cNvSpPr>
          <p:nvPr>
            <p:ph idx="1"/>
          </p:nvPr>
        </p:nvSpPr>
        <p:spPr>
          <a:xfrm>
            <a:off x="684213" y="0"/>
            <a:ext cx="7343775" cy="792163"/>
          </a:xfrm>
        </p:spPr>
        <p:txBody>
          <a:bodyPr/>
          <a:lstStyle/>
          <a:p>
            <a:r>
              <a:rPr lang="fr-FR" smtClean="0"/>
              <a:t>Accès aux base de données acquises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5616575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571612"/>
            <a:ext cx="785818" cy="121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6" name="Connecteur droit avec flèche 5"/>
          <p:cNvCxnSpPr/>
          <p:nvPr/>
        </p:nvCxnSpPr>
        <p:spPr>
          <a:xfrm>
            <a:off x="1692275" y="1125538"/>
            <a:ext cx="0" cy="50482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>
            <a:endCxn id="5" idx="1"/>
          </p:cNvCxnSpPr>
          <p:nvPr/>
        </p:nvCxnSpPr>
        <p:spPr>
          <a:xfrm>
            <a:off x="928662" y="2176458"/>
            <a:ext cx="357190" cy="475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692150"/>
            <a:ext cx="4248150" cy="58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ChangeArrowheads="1"/>
          </p:cNvSpPr>
          <p:nvPr/>
        </p:nvSpPr>
        <p:spPr bwMode="auto">
          <a:xfrm>
            <a:off x="2268538" y="115888"/>
            <a:ext cx="4775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/>
              <a:t>Accès aux base de données en essai gratuit 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620713"/>
            <a:ext cx="5616575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268413"/>
            <a:ext cx="720725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Connecteur droit avec flèche 6"/>
          <p:cNvCxnSpPr/>
          <p:nvPr/>
        </p:nvCxnSpPr>
        <p:spPr>
          <a:xfrm>
            <a:off x="1692275" y="765175"/>
            <a:ext cx="0" cy="50482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>
            <a:off x="684213" y="2060575"/>
            <a:ext cx="649287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620713"/>
            <a:ext cx="4392613" cy="5616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4716463" y="2349500"/>
            <a:ext cx="900112" cy="73818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Verdana" pitchFamily="34" charset="0"/>
              </a:rPr>
              <a:t>Titre et logo de la BDD</a:t>
            </a:r>
          </a:p>
        </p:txBody>
      </p:sp>
      <p:cxnSp>
        <p:nvCxnSpPr>
          <p:cNvPr id="14" name="Connecteur droit avec flèche 13"/>
          <p:cNvCxnSpPr/>
          <p:nvPr/>
        </p:nvCxnSpPr>
        <p:spPr>
          <a:xfrm>
            <a:off x="5219700" y="3068638"/>
            <a:ext cx="0" cy="28892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 flipH="1">
            <a:off x="7643834" y="3071810"/>
            <a:ext cx="360363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8" name="ZoneTexte 17"/>
          <p:cNvSpPr txBox="1">
            <a:spLocks noChangeArrowheads="1"/>
          </p:cNvSpPr>
          <p:nvPr/>
        </p:nvSpPr>
        <p:spPr bwMode="auto">
          <a:xfrm>
            <a:off x="8001024" y="2500306"/>
            <a:ext cx="1296987" cy="147637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latin typeface="Verdana" pitchFamily="34" charset="0"/>
              </a:rPr>
              <a:t>Fiche descriptive BDD: contenu, domaine, couverture</a:t>
            </a:r>
          </a:p>
          <a:p>
            <a:endParaRPr lang="fr-FR">
              <a:latin typeface="Verdana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867400" y="2349500"/>
            <a:ext cx="3025775" cy="19431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u contenu 2"/>
          <p:cNvSpPr>
            <a:spLocks noGrp="1"/>
          </p:cNvSpPr>
          <p:nvPr>
            <p:ph idx="1"/>
          </p:nvPr>
        </p:nvSpPr>
        <p:spPr>
          <a:xfrm>
            <a:off x="395288" y="260350"/>
            <a:ext cx="874871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fr-FR" smtClean="0"/>
              <a:t>Accès aux Base de Données en open Access</a:t>
            </a:r>
          </a:p>
          <a:p>
            <a:endParaRPr lang="fr-FR" smtClean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56165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Connecteur droit avec flèche 4"/>
          <p:cNvCxnSpPr/>
          <p:nvPr/>
        </p:nvCxnSpPr>
        <p:spPr>
          <a:xfrm>
            <a:off x="1763713" y="1052513"/>
            <a:ext cx="0" cy="50482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94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571612"/>
            <a:ext cx="720725" cy="1146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Connecteur droit avec flèche 6"/>
          <p:cNvCxnSpPr/>
          <p:nvPr/>
        </p:nvCxnSpPr>
        <p:spPr>
          <a:xfrm>
            <a:off x="755650" y="2565400"/>
            <a:ext cx="530202" cy="634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7563" y="836613"/>
            <a:ext cx="4516437" cy="5832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oneTexte 3"/>
          <p:cNvSpPr txBox="1">
            <a:spLocks noChangeArrowheads="1"/>
          </p:cNvSpPr>
          <p:nvPr/>
        </p:nvSpPr>
        <p:spPr bwMode="auto">
          <a:xfrm>
            <a:off x="539750" y="476250"/>
            <a:ext cx="80645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2800" dirty="0"/>
              <a:t>Comment sont classées les ressources dans </a:t>
            </a:r>
            <a:r>
              <a:rPr lang="fr-FR" sz="2800" dirty="0">
                <a:solidFill>
                  <a:schemeClr val="bg2">
                    <a:lumMod val="75000"/>
                  </a:schemeClr>
                </a:solidFill>
              </a:rPr>
              <a:t>SNDL</a:t>
            </a:r>
            <a:r>
              <a:rPr lang="fr-FR" sz="2800" dirty="0"/>
              <a:t>…?</a:t>
            </a:r>
          </a:p>
          <a:p>
            <a:pPr>
              <a:defRPr/>
            </a:pPr>
            <a:endParaRPr lang="fr-FR" dirty="0"/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763713" y="1196975"/>
            <a:ext cx="64801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fr-FR"/>
              <a:t>Classement par discipline:</a:t>
            </a:r>
          </a:p>
          <a:p>
            <a:pPr>
              <a:buFontTx/>
              <a:buChar char="-"/>
            </a:pPr>
            <a:r>
              <a:rPr lang="fr-FR"/>
              <a:t> sous classement par ordre alphabétique des ressources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773238"/>
            <a:ext cx="212248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lèche droite 6"/>
          <p:cNvSpPr/>
          <p:nvPr/>
        </p:nvSpPr>
        <p:spPr>
          <a:xfrm>
            <a:off x="3132138" y="2133600"/>
            <a:ext cx="576262" cy="2159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0486" name="ZoneTexte 7"/>
          <p:cNvSpPr txBox="1">
            <a:spLocks noChangeArrowheads="1"/>
          </p:cNvSpPr>
          <p:nvPr/>
        </p:nvSpPr>
        <p:spPr bwMode="auto">
          <a:xfrm>
            <a:off x="2627313" y="1844675"/>
            <a:ext cx="7921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/>
              <a:t>…</a:t>
            </a:r>
          </a:p>
        </p:txBody>
      </p:sp>
      <p:sp>
        <p:nvSpPr>
          <p:cNvPr id="20487" name="ZoneTexte 8"/>
          <p:cNvSpPr txBox="1">
            <a:spLocks noChangeArrowheads="1"/>
          </p:cNvSpPr>
          <p:nvPr/>
        </p:nvSpPr>
        <p:spPr bwMode="auto">
          <a:xfrm>
            <a:off x="2700338" y="2781300"/>
            <a:ext cx="7921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/>
              <a:t>…</a:t>
            </a:r>
          </a:p>
        </p:txBody>
      </p:sp>
      <p:sp>
        <p:nvSpPr>
          <p:cNvPr id="20488" name="ZoneTexte 9"/>
          <p:cNvSpPr txBox="1">
            <a:spLocks noChangeArrowheads="1"/>
          </p:cNvSpPr>
          <p:nvPr/>
        </p:nvSpPr>
        <p:spPr bwMode="auto">
          <a:xfrm>
            <a:off x="2627313" y="3573463"/>
            <a:ext cx="7921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/>
              <a:t>…</a:t>
            </a:r>
          </a:p>
        </p:txBody>
      </p:sp>
      <p:sp>
        <p:nvSpPr>
          <p:cNvPr id="20489" name="ZoneTexte 10"/>
          <p:cNvSpPr txBox="1">
            <a:spLocks noChangeArrowheads="1"/>
          </p:cNvSpPr>
          <p:nvPr/>
        </p:nvSpPr>
        <p:spPr bwMode="auto">
          <a:xfrm>
            <a:off x="2627313" y="4437063"/>
            <a:ext cx="7921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/>
              <a:t>…</a:t>
            </a:r>
          </a:p>
        </p:txBody>
      </p:sp>
      <p:sp>
        <p:nvSpPr>
          <p:cNvPr id="12" name="Flèche droite 11"/>
          <p:cNvSpPr/>
          <p:nvPr/>
        </p:nvSpPr>
        <p:spPr>
          <a:xfrm>
            <a:off x="3203575" y="2997200"/>
            <a:ext cx="576263" cy="2159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3" name="Flèche droite 12"/>
          <p:cNvSpPr/>
          <p:nvPr/>
        </p:nvSpPr>
        <p:spPr>
          <a:xfrm>
            <a:off x="3132138" y="3789363"/>
            <a:ext cx="576262" cy="2159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" name="Flèche droite 13"/>
          <p:cNvSpPr/>
          <p:nvPr/>
        </p:nvSpPr>
        <p:spPr>
          <a:xfrm>
            <a:off x="3132138" y="4652963"/>
            <a:ext cx="576262" cy="2159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708400" y="1916113"/>
            <a:ext cx="53276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2000" b="1" dirty="0">
                <a:solidFill>
                  <a:srgbClr val="FF0000"/>
                </a:solidFill>
              </a:rPr>
              <a:t>A</a:t>
            </a:r>
            <a:r>
              <a:rPr lang="fr-FR" sz="1100" dirty="0"/>
              <a:t>CM Digital Library, </a:t>
            </a:r>
            <a:r>
              <a:rPr lang="fr-FR" sz="2000" b="1" dirty="0" err="1">
                <a:solidFill>
                  <a:srgbClr val="FF0000"/>
                </a:solidFill>
              </a:rPr>
              <a:t>A</a:t>
            </a:r>
            <a:r>
              <a:rPr lang="fr-FR" sz="1100" dirty="0" err="1"/>
              <a:t>nnual</a:t>
            </a:r>
            <a:r>
              <a:rPr lang="fr-FR" sz="1100" dirty="0"/>
              <a:t> </a:t>
            </a:r>
            <a:r>
              <a:rPr lang="fr-FR" sz="1100" dirty="0" err="1"/>
              <a:t>Reviews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0000"/>
                </a:solidFill>
              </a:rPr>
              <a:t>A</a:t>
            </a:r>
            <a:r>
              <a:rPr lang="fr-FR" sz="1100" dirty="0" err="1"/>
              <a:t>skZad</a:t>
            </a:r>
            <a:r>
              <a:rPr lang="fr-FR" sz="1100" dirty="0"/>
              <a:t>,  </a:t>
            </a:r>
            <a:r>
              <a:rPr lang="fr-FR" sz="2000" b="1" dirty="0">
                <a:solidFill>
                  <a:schemeClr val="bg2">
                    <a:lumMod val="75000"/>
                  </a:schemeClr>
                </a:solidFill>
              </a:rPr>
              <a:t>I</a:t>
            </a:r>
            <a:r>
              <a:rPr lang="fr-FR" sz="1100" dirty="0"/>
              <a:t>EEE,</a:t>
            </a:r>
            <a:r>
              <a:rPr lang="fr-FR" sz="2000" b="1" dirty="0">
                <a:solidFill>
                  <a:schemeClr val="bg2">
                    <a:lumMod val="75000"/>
                  </a:schemeClr>
                </a:solidFill>
              </a:rPr>
              <a:t> I</a:t>
            </a:r>
            <a:r>
              <a:rPr lang="fr-FR" sz="1100" dirty="0"/>
              <a:t>OP science, </a:t>
            </a:r>
            <a:r>
              <a:rPr lang="fr-FR" sz="2000" b="1" dirty="0" err="1">
                <a:solidFill>
                  <a:schemeClr val="accent3">
                    <a:lumMod val="60000"/>
                    <a:lumOff val="40000"/>
                  </a:schemeClr>
                </a:solidFill>
              </a:rPr>
              <a:t>R</a:t>
            </a:r>
            <a:r>
              <a:rPr lang="fr-FR" sz="1100" dirty="0" err="1"/>
              <a:t>eaxys</a:t>
            </a:r>
            <a:r>
              <a:rPr lang="fr-FR" sz="1100" dirty="0"/>
              <a:t>, </a:t>
            </a:r>
            <a:r>
              <a:rPr lang="fr-FR" sz="20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R</a:t>
            </a:r>
            <a:r>
              <a:rPr lang="fr-FR" sz="1100" dirty="0"/>
              <a:t>SC </a:t>
            </a:r>
            <a:r>
              <a:rPr lang="fr-FR" sz="1100" dirty="0" err="1"/>
              <a:t>Publishing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cienceDirect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copus</a:t>
            </a:r>
            <a:r>
              <a:rPr lang="fr-FR" sz="1100" dirty="0"/>
              <a:t> , </a:t>
            </a:r>
            <a:r>
              <a:rPr lang="fr-FR" sz="2000" b="1" dirty="0">
                <a:solidFill>
                  <a:srgbClr val="FFC000"/>
                </a:solidFill>
              </a:rPr>
              <a:t>S</a:t>
            </a:r>
            <a:r>
              <a:rPr lang="fr-FR" sz="1100" dirty="0"/>
              <a:t>PIE Digital Library, …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924300" y="2852738"/>
            <a:ext cx="50371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b="1" dirty="0" err="1">
                <a:solidFill>
                  <a:srgbClr val="FF0000"/>
                </a:solidFill>
              </a:rPr>
              <a:t>A</a:t>
            </a:r>
            <a:r>
              <a:rPr lang="fr-FR" sz="1100" dirty="0" err="1"/>
              <a:t>nnual</a:t>
            </a:r>
            <a:r>
              <a:rPr lang="fr-FR" sz="1100" dirty="0"/>
              <a:t> </a:t>
            </a:r>
            <a:r>
              <a:rPr lang="fr-FR" sz="1100" dirty="0" err="1"/>
              <a:t>Reviews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0000"/>
                </a:solidFill>
              </a:rPr>
              <a:t>A</a:t>
            </a:r>
            <a:r>
              <a:rPr lang="fr-FR" sz="1100" dirty="0" err="1"/>
              <a:t>skZad</a:t>
            </a:r>
            <a:r>
              <a:rPr lang="fr-FR" sz="1100" dirty="0"/>
              <a:t>, </a:t>
            </a:r>
            <a:r>
              <a:rPr lang="fr-FR" sz="2000" b="1" dirty="0">
                <a:solidFill>
                  <a:schemeClr val="accent2">
                    <a:lumMod val="75000"/>
                  </a:schemeClr>
                </a:solidFill>
              </a:rPr>
              <a:t>B</a:t>
            </a:r>
            <a:r>
              <a:rPr lang="fr-FR" sz="1100" dirty="0"/>
              <a:t>est Practice, </a:t>
            </a:r>
            <a:r>
              <a:rPr lang="fr-FR" sz="2000" b="1" dirty="0">
                <a:solidFill>
                  <a:schemeClr val="accent2">
                    <a:lumMod val="75000"/>
                  </a:schemeClr>
                </a:solidFill>
              </a:rPr>
              <a:t>B</a:t>
            </a:r>
            <a:r>
              <a:rPr lang="fr-FR" sz="1100" dirty="0"/>
              <a:t>MJ </a:t>
            </a:r>
            <a:r>
              <a:rPr lang="fr-FR" sz="1100" dirty="0" err="1"/>
              <a:t>Journals</a:t>
            </a:r>
            <a:r>
              <a:rPr lang="fr-FR" sz="1100" dirty="0"/>
              <a:t>, </a:t>
            </a:r>
            <a:r>
              <a:rPr lang="fr-FR" sz="2000" b="1" dirty="0">
                <a:solidFill>
                  <a:schemeClr val="accent2">
                    <a:lumMod val="75000"/>
                  </a:schemeClr>
                </a:solidFill>
              </a:rPr>
              <a:t>B</a:t>
            </a:r>
            <a:r>
              <a:rPr lang="fr-FR" sz="1100" dirty="0"/>
              <a:t>MJ Learning,</a:t>
            </a:r>
          </a:p>
          <a:p>
            <a:pPr>
              <a:defRPr/>
            </a:pPr>
            <a:r>
              <a:rPr lang="fr-FR" sz="1100" dirty="0"/>
              <a:t> </a:t>
            </a: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fr-FR" sz="1100" dirty="0"/>
              <a:t>rug and </a:t>
            </a:r>
            <a:r>
              <a:rPr lang="fr-FR" sz="1100" dirty="0" err="1"/>
              <a:t>therpeutics</a:t>
            </a:r>
            <a:r>
              <a:rPr lang="fr-FR" sz="1100" dirty="0"/>
              <a:t> Bulletin, </a:t>
            </a:r>
            <a:r>
              <a:rPr lang="fr-FR" sz="2000" b="1" dirty="0" err="1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fr-FR" sz="1100" dirty="0" err="1"/>
              <a:t>ynaMed</a:t>
            </a:r>
            <a:r>
              <a:rPr lang="fr-FR" sz="1100" dirty="0"/>
              <a:t>, </a:t>
            </a:r>
            <a:r>
              <a:rPr lang="fr-FR" sz="2000" b="1" dirty="0">
                <a:solidFill>
                  <a:srgbClr val="33CCFF"/>
                </a:solidFill>
              </a:rPr>
              <a:t>E</a:t>
            </a:r>
            <a:r>
              <a:rPr lang="fr-FR" sz="1100" dirty="0"/>
              <a:t>M-Premium, …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3708400" y="3644900"/>
            <a:ext cx="55435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2000" b="1" dirty="0" err="1">
                <a:solidFill>
                  <a:srgbClr val="FF0000"/>
                </a:solidFill>
              </a:rPr>
              <a:t>A</a:t>
            </a:r>
            <a:r>
              <a:rPr lang="fr-FR" sz="1100" dirty="0" err="1"/>
              <a:t>nnual</a:t>
            </a:r>
            <a:r>
              <a:rPr lang="fr-FR" sz="1100" dirty="0"/>
              <a:t> </a:t>
            </a:r>
            <a:r>
              <a:rPr lang="fr-FR" sz="1100" dirty="0" err="1"/>
              <a:t>Reviews</a:t>
            </a:r>
            <a:r>
              <a:rPr lang="fr-FR" sz="1100" dirty="0"/>
              <a:t>, </a:t>
            </a:r>
            <a:r>
              <a:rPr lang="fr-FR" sz="2000" b="1" dirty="0">
                <a:solidFill>
                  <a:srgbClr val="FF0000"/>
                </a:solidFill>
              </a:rPr>
              <a:t> </a:t>
            </a:r>
            <a:r>
              <a:rPr lang="fr-FR" sz="2000" b="1" dirty="0" err="1">
                <a:solidFill>
                  <a:srgbClr val="FF0000"/>
                </a:solidFill>
              </a:rPr>
              <a:t>A</a:t>
            </a:r>
            <a:r>
              <a:rPr lang="fr-FR" sz="1100" dirty="0" err="1"/>
              <a:t>skZad</a:t>
            </a:r>
            <a:r>
              <a:rPr lang="fr-FR" sz="1100" dirty="0"/>
              <a:t>, </a:t>
            </a:r>
            <a:r>
              <a:rPr lang="fr-FR" sz="20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C</a:t>
            </a:r>
            <a:r>
              <a:rPr lang="fr-FR" sz="1100" dirty="0"/>
              <a:t>AIRN, </a:t>
            </a: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fr-FR" sz="1100" dirty="0"/>
              <a:t>alloz, </a:t>
            </a:r>
            <a:r>
              <a:rPr lang="fr-FR" sz="2000" b="1" dirty="0">
                <a:solidFill>
                  <a:srgbClr val="505A12"/>
                </a:solidFill>
              </a:rPr>
              <a:t>O</a:t>
            </a:r>
            <a:r>
              <a:rPr lang="fr-FR" sz="1100" dirty="0"/>
              <a:t>ECD I Library, </a:t>
            </a:r>
          </a:p>
          <a:p>
            <a:pPr>
              <a:defRPr/>
            </a:pP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cienceDirect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copus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pringerImages</a:t>
            </a:r>
            <a:r>
              <a:rPr lang="fr-FR" sz="1100" dirty="0"/>
              <a:t>…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3779838" y="4581525"/>
            <a:ext cx="50419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b="1" dirty="0" err="1">
                <a:solidFill>
                  <a:srgbClr val="FF0000"/>
                </a:solidFill>
              </a:rPr>
              <a:t>A</a:t>
            </a:r>
            <a:r>
              <a:rPr lang="fr-FR" sz="1100" dirty="0" err="1"/>
              <a:t>nnual</a:t>
            </a:r>
            <a:r>
              <a:rPr lang="fr-FR" sz="1100" dirty="0"/>
              <a:t> </a:t>
            </a:r>
            <a:r>
              <a:rPr lang="fr-FR" sz="1100" dirty="0" err="1"/>
              <a:t>Reviews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0000"/>
                </a:solidFill>
              </a:rPr>
              <a:t>A</a:t>
            </a:r>
            <a:r>
              <a:rPr lang="fr-FR" sz="1100" dirty="0" err="1"/>
              <a:t>skZad</a:t>
            </a:r>
            <a:r>
              <a:rPr lang="fr-FR" sz="1100" dirty="0"/>
              <a:t>,  </a:t>
            </a: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cienceDirect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copus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pringerImages</a:t>
            </a:r>
            <a:r>
              <a:rPr lang="fr-FR" sz="1100" dirty="0"/>
              <a:t>, </a:t>
            </a:r>
          </a:p>
          <a:p>
            <a:pPr>
              <a:defRPr/>
            </a:pP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pringerLink</a:t>
            </a:r>
            <a:r>
              <a:rPr lang="fr-FR" sz="1100" dirty="0"/>
              <a:t>, </a:t>
            </a:r>
            <a:r>
              <a:rPr lang="fr-FR" sz="2000" b="1" dirty="0" err="1">
                <a:solidFill>
                  <a:srgbClr val="FFC000"/>
                </a:solidFill>
              </a:rPr>
              <a:t>S</a:t>
            </a:r>
            <a:r>
              <a:rPr lang="fr-FR" sz="1100" dirty="0" err="1"/>
              <a:t>pringerReference</a:t>
            </a:r>
            <a:r>
              <a:rPr lang="fr-FR" sz="1100" dirty="0"/>
              <a:t>, </a:t>
            </a:r>
            <a:r>
              <a:rPr lang="fr-F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</a:t>
            </a:r>
            <a:r>
              <a:rPr lang="fr-FR" sz="1100" dirty="0"/>
              <a:t>aylor &amp; Francis, </a:t>
            </a:r>
            <a:r>
              <a:rPr lang="fr-FR" sz="2000" b="1" dirty="0">
                <a:solidFill>
                  <a:srgbClr val="666699"/>
                </a:solidFill>
              </a:rPr>
              <a:t>W</a:t>
            </a:r>
            <a:r>
              <a:rPr lang="fr-FR" sz="1100" dirty="0"/>
              <a:t>eb </a:t>
            </a:r>
            <a:r>
              <a:rPr lang="fr-FR" sz="1100" dirty="0" err="1"/>
              <a:t>ofKnowledge</a:t>
            </a:r>
            <a:r>
              <a:rPr lang="fr-FR" sz="1100" dirty="0"/>
              <a:t>…</a:t>
            </a: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773238"/>
            <a:ext cx="2138362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1773238"/>
            <a:ext cx="215900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1773238"/>
            <a:ext cx="2195512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1773238"/>
            <a:ext cx="2232025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750" y="260350"/>
            <a:ext cx="8183563" cy="4897438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fr-FR" dirty="0" smtClean="0"/>
              <a:t>Comment effectuer une recherche  d’information sur </a:t>
            </a:r>
            <a:r>
              <a:rPr lang="fr-FR" dirty="0" smtClean="0">
                <a:solidFill>
                  <a:schemeClr val="bg2">
                    <a:lumMod val="75000"/>
                  </a:schemeClr>
                </a:solidFill>
              </a:rPr>
              <a:t>SNDL</a:t>
            </a:r>
            <a:r>
              <a:rPr lang="fr-FR" dirty="0" smtClean="0"/>
              <a:t>…?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fr-FR" dirty="0" smtClean="0"/>
              <a:t>deux modes de recherches: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fr-FR" dirty="0" smtClean="0"/>
              <a:t>1- </a:t>
            </a:r>
            <a:r>
              <a:rPr lang="fr-FR" dirty="0" smtClean="0">
                <a:solidFill>
                  <a:srgbClr val="C00000"/>
                </a:solidFill>
              </a:rPr>
              <a:t>recherche a l’aide d’un moteur de recherche: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fr-FR" dirty="0" smtClean="0"/>
              <a:t>            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fr-FR" dirty="0" smtClean="0">
              <a:solidFill>
                <a:srgbClr val="C00000"/>
              </a:solidFill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fr-FR" dirty="0" smtClean="0">
              <a:solidFill>
                <a:srgbClr val="C00000"/>
              </a:solidFill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fr-FR" dirty="0" smtClean="0"/>
          </a:p>
          <a:p>
            <a:pPr eaLnBrk="1" hangingPunct="1">
              <a:buFont typeface="Wingdings 2" pitchFamily="18" charset="2"/>
              <a:buNone/>
              <a:defRPr/>
            </a:pPr>
            <a:endParaRPr lang="fr-FR" dirty="0" smtClean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714620"/>
            <a:ext cx="2019300" cy="5778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714620"/>
            <a:ext cx="2047875" cy="590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2714620"/>
            <a:ext cx="2057400" cy="571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10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ZoneTexte 20"/>
          <p:cNvSpPr txBox="1">
            <a:spLocks noChangeArrowheads="1"/>
          </p:cNvSpPr>
          <p:nvPr/>
        </p:nvSpPr>
        <p:spPr bwMode="auto">
          <a:xfrm>
            <a:off x="611188" y="3429000"/>
            <a:ext cx="80645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dirty="0">
                <a:latin typeface="Verdana" pitchFamily="34" charset="0"/>
              </a:rPr>
              <a:t>2</a:t>
            </a:r>
            <a:r>
              <a:rPr lang="fr-FR" sz="2800" dirty="0">
                <a:solidFill>
                  <a:srgbClr val="C00000"/>
                </a:solidFill>
                <a:latin typeface="Verdana" pitchFamily="34" charset="0"/>
              </a:rPr>
              <a:t>- Recherche directe: a l’aide du moteur de recherche de la base interrogée</a:t>
            </a:r>
          </a:p>
        </p:txBody>
      </p:sp>
      <p:pic>
        <p:nvPicPr>
          <p:cNvPr id="1028" name="Picture 4" descr="https://encrypted-tbn1.gstatic.com/images?q=tbn:ANd9GcSc7k9zfXPYk2Dau5WoK2rklwqdCBZTwnr6gMf8d4ly9HFwmMz5VQ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67650" y="764704"/>
            <a:ext cx="1276350" cy="1276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oneTexte 3"/>
          <p:cNvSpPr txBox="1">
            <a:spLocks noChangeArrowheads="1"/>
          </p:cNvSpPr>
          <p:nvPr/>
        </p:nvSpPr>
        <p:spPr bwMode="auto">
          <a:xfrm>
            <a:off x="1403350" y="476250"/>
            <a:ext cx="7056438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2000" b="1" dirty="0" smtClean="0">
                <a:latin typeface="Verdana" pitchFamily="34" charset="0"/>
              </a:rPr>
              <a:t>Quels </a:t>
            </a:r>
            <a:r>
              <a:rPr lang="fr-FR" sz="2000" b="1" dirty="0">
                <a:latin typeface="Verdana" pitchFamily="34" charset="0"/>
              </a:rPr>
              <a:t>sont les Outils de veille et les moyens de communications </a:t>
            </a:r>
            <a:r>
              <a:rPr lang="fr-FR" sz="2000" b="1" dirty="0" smtClean="0">
                <a:latin typeface="Verdana" pitchFamily="34" charset="0"/>
              </a:rPr>
              <a:t>sur </a:t>
            </a:r>
            <a:r>
              <a:rPr lang="fr-FR" sz="2000" b="1" dirty="0" smtClean="0">
                <a:solidFill>
                  <a:schemeClr val="bg2">
                    <a:lumMod val="75000"/>
                  </a:schemeClr>
                </a:solidFill>
                <a:latin typeface="Verdana" pitchFamily="34" charset="0"/>
              </a:rPr>
              <a:t>SNDL…</a:t>
            </a:r>
            <a:r>
              <a:rPr lang="fr-FR" sz="2000" b="1" dirty="0" smtClean="0">
                <a:latin typeface="Verdana" pitchFamily="34" charset="0"/>
              </a:rPr>
              <a:t>?</a:t>
            </a:r>
            <a:endParaRPr lang="fr-FR" sz="2000" b="1" dirty="0">
              <a:latin typeface="Verdana" pitchFamily="34" charset="0"/>
            </a:endParaRPr>
          </a:p>
          <a:p>
            <a:pPr>
              <a:defRPr/>
            </a:pPr>
            <a:endParaRPr lang="fr-FR" dirty="0">
              <a:latin typeface="Verdana" pitchFamily="34" charset="0"/>
            </a:endParaRPr>
          </a:p>
        </p:txBody>
      </p:sp>
      <p:pic>
        <p:nvPicPr>
          <p:cNvPr id="3075" name="Picture 3" descr="C:\Documents and Settings\tass\Mes documents\Mes images\sndl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2447925" cy="17716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412776"/>
            <a:ext cx="2143125" cy="16478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996952"/>
            <a:ext cx="2143125" cy="172821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717032"/>
            <a:ext cx="2232248" cy="10801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4365104"/>
            <a:ext cx="1800200" cy="99174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611188" y="2997200"/>
            <a:ext cx="23050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C00000"/>
                </a:solidFill>
                <a:latin typeface="Verdana" pitchFamily="34" charset="0"/>
              </a:rPr>
              <a:t>6519 Abonnés</a:t>
            </a: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3348038" y="3141663"/>
            <a:ext cx="20161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C00000"/>
                </a:solidFill>
                <a:latin typeface="Verdana" pitchFamily="34" charset="0"/>
              </a:rPr>
              <a:t>296 Abonnés</a:t>
            </a:r>
          </a:p>
        </p:txBody>
      </p: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3492500" y="5373688"/>
            <a:ext cx="2374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C00000"/>
                </a:solidFill>
                <a:latin typeface="Verdana" pitchFamily="34" charset="0"/>
              </a:rPr>
              <a:t>4725 réponses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755650" y="4797425"/>
            <a:ext cx="21748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C00000"/>
                </a:solidFill>
                <a:latin typeface="Verdana" pitchFamily="34" charset="0"/>
              </a:rPr>
              <a:t>10275 abonnés</a:t>
            </a:r>
            <a:endParaRPr lang="fr-FR">
              <a:solidFill>
                <a:srgbClr val="C00000"/>
              </a:solidFill>
              <a:latin typeface="Verdana" pitchFamily="34" charset="0"/>
            </a:endParaRPr>
          </a:p>
        </p:txBody>
      </p:sp>
      <p:pic>
        <p:nvPicPr>
          <p:cNvPr id="22540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1" name="ZoneTexte 14"/>
          <p:cNvSpPr txBox="1">
            <a:spLocks noChangeArrowheads="1"/>
          </p:cNvSpPr>
          <p:nvPr/>
        </p:nvSpPr>
        <p:spPr bwMode="auto">
          <a:xfrm>
            <a:off x="6372225" y="5661025"/>
            <a:ext cx="45370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i="1"/>
              <a:t>Stat..09 octobre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827088" y="2781300"/>
            <a:ext cx="6697662" cy="26463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6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Contact: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latin typeface="+mn-lt"/>
                <a:cs typeface="+mn-cs"/>
                <a:hlinkClick r:id="rId2"/>
              </a:rPr>
              <a:t>csndl@mail.cerist.dz</a:t>
            </a:r>
            <a:endParaRPr lang="fr-FR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latin typeface="+mn-lt"/>
                <a:cs typeface="+mn-cs"/>
                <a:hlinkClick r:id="rId3"/>
              </a:rPr>
              <a:t>sndl@mail.cerist.dz</a:t>
            </a:r>
            <a:endParaRPr lang="fr-FR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latin typeface="+mn-lt"/>
                <a:cs typeface="+mn-cs"/>
                <a:hlinkClick r:id="rId3"/>
              </a:rPr>
              <a:t>Tel/fax 021.91.21.87 poste 180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n-lt"/>
              <a:cs typeface="+mn-cs"/>
            </a:endParaRPr>
          </a:p>
        </p:txBody>
      </p:sp>
      <p:sp>
        <p:nvSpPr>
          <p:cNvPr id="23555" name="AutoShape 2" descr="data:image/jpeg;base64,/9j/4AAQSkZJRgABAQAAAQABAAD/2wCEAAkGBxQSEhUUExMVFhUXFx8aGRgYGBwcGRgaFxsdFhcbGBQaHyggGhwlHBcaIjEhJSkrLi4uHSAzODMsNygtLisBCgoKDg0OGxAQGy0kICQwOCw4LzUsLDQ0Ny83LDc0LTA0NDQsLCw0NDIsNCwsLDQsLCwsNCw0LywsLCwsLDQsLP/AABEIAM8A9AMBEQACEQEDEQH/xAAcAAEAAgMBAQEAAAAAAAAAAAAAAwcEBQYBAgj/xABFEAACAQMABQgIAwUHBAMBAAABAgMABBEFBhIhMQcTIkFRYXGBFDIzUnKRsbIjYqFCU5KiwUNzgsLS4fAXJDTRNVTxFf/EABsBAQACAwEBAAAAAAAAAAAAAAADBgIEBQEH/8QAOxEAAQMCAwUFBwMEAgIDAAAAAQACAwQRBSExEhNBUXEzYYGx0SIykaHB4fAUUvEGFSM0QnJighYkkv/aAAwDAQACEQMRAD8A6i+9rJ8bfca+eVXbv6nzVDn7V/U+agqBRJRFWWvmq0FvGs0Zk2jKA2WJyGyT31ZsLxCad5ifa1uSsWG10szzG61rclvOT+Ro2ubRiTzMmUyc9B8kfTP+KtHFmh4jqG/8hn1H58lp4mA8Rzj/AJDPqFJr7IZDbWik/jzDax+7TBff558qxwoBm8nP/AZdToscNAZtzH/iMup0XPaiarQXMckkhkysxVQrkABQCOHXv410cUxCWB7WMtm2+i38RrpYXta22YvorJubhI1LuwVRxZjgDzNVpjHPdstFyq8xjnnZaLlaq11rs5G2EuELdQORnwLAA1tvw6qY3acw2W0+gqGN2iw2WdpHScUGyZpFQMcAtuBOM8ercOuteGnkmvu23soIoJJb7AvZYh1ntObMvPpsBtjO/wBYAEgDGW3EcM1N+gqdvY2De1/BS/oqjb2Nk3tfwWZo3ScVwu3DIrrwOOo9hB3jzqGankhdsyNsVFLBJCdl4sotKact7bHPSqhPAHef4Rk1nBSTT9m0lZQ0ss3ZtJTRemoLnPMyq+OIB3jxU76T0s0HaNISamlh7RpC5/WXTSs8Qgvooik2zKpztNggY2QCTggjsOeO6uhRUpa1xliLri4P5/Pct6kpi1rjJETcZH8/ldhXHXKSiLTQ602jsiLcIzSHCgZJJPAHd0fPFbjsPqWtLnMIA/Pyy23UNQ0FxYbBeTa2WaPsNcR7WcHiQD3sBgfOvW4dVObtBht+eK9bQVLm7QYbLcRyBgCpBB3gg5BHca0yC02K1CCDYrC0npmC3xz0qJngCd58FG81NBSzT9m0lTQ00s3ZtJUejNP21wcQzI593g38Jwaymo54ReRpAXs1JNCLvaQvq/05bwvsSzIjbO1hjjdw48PLjXkVJNK3aY0kaJHSzSN2mNJGiyrG8SaNZI22kbeDvGd+OB38RUUsT4nljxYhRSRujcWOFiFr4NZ7R2VFnQszbIUZ2trvXGRw4ndWw6gqWgucw2AvdTuop2guLTYZrK0hpaGAqJpVjL52do4B2eO/h1iooqaWYExtJtyUcVPJKCWNJssSTWi0WNZTOgRiQp35OycHC4ycHrxUww+pLywMNx+dFKKGoLywNNws+wv450DxOrqesH9D2HurXlhfE7ZeLFQSRPidsvFismo1GlESiKe+9rJ8bfcanqu3f1PmpZ+1f1PmoKgUSURcdyp/+Iv96v0NdjA/9g9Cutg/bnoUuPwNKwPwW5hKH4kwQftFGf5qB7eLHX8D+FG/5aJ7eLDfwP4VLB+PpaRv2bWEKPjk3k/LI8qxd/hw9o4vN/ALF3+KhaOLzfwCg5Lf/Hm/v2+i1njnbN/6j6rPGO1b/wBQsHXO/ja/hhuNo28ac4yKC205zjIHVw+Z7a2MOhe2kdJF77ja/IKagieKV0kXvE2v3KXTGmtHTwtEYmHROyRAQVONxUgbqwp6WuhlDw4d/tarGCmrIpA8OH/6W21IY3FjF6Qm2VJXprnIU4B6XduzWpiYENU7dG188lq4gBFUu3ZtfktNyeaLTnrtyoISZkQEbk3na2R1ZAUeVbuL1D93E0HVoJ7/AMzW3ik7t3G0HUXPf+ZrK1es54rq7uZYVhjKnCqRhiu8NgHsBOd3HxqGrlhkgihY7adfXlfgoqqSJ8McTHbRvqvOT/RizRteTKHmmdjlhnZAJXCg8N4PkAK9xad0bxTRmzWgL3E5nRuFPGbNaE0poadtJwSQwLHEhBeVSBtqfXDDO/dlRu6/kgqoRQvZI8lx0HLlbzSGoiFG9kjrk6Dly9Vg8pFu4COLaJRzw2ZAw23JycMNkYBI7TwqfB3tJLS8n2dLZD5/RTYU9pJaXnTTgPn9FtJ9YNIoMto3I/LKG+3NaraKifpP8rea1m0lG7Sb5W81hLylKh2Z7WWM9m7P8LbNTf2JzheKQH87rqb+zFwvG8H88VpdZtJ2d3La+jsI25zZkYLsFVbG/axjt663qKCppmSb0bQtlnfNblJDUU7JN4L5ZZ3zViR6DtTEIxDEY8cNkHPftdvfxquGrqBJtlx2uq4Jqpw/bLjdc1qZKbWW9tSSY4DziZ4hTvI+Wz557a6eItE8cM41dkev5ddCvaJ2RTDV2R6r61D0ctwrXs6iSWV22SwyEVTs4UHhvyPDFeYpO6FwpojZrR8T3rzEpjE4U8Zs1o+KytedCxm3aeNRHND01dRg9E5IJHHdmosMqniYRPN2uyIKiw6peJRE43a7Kyybu59I0W8rKNprRmO7gebJOPOoo2bmuEbTkHgfNYMZuq0MByDgPmvvUD/4+3+E/e1eYr/tv/OAXmJf7T/zgtdrdGBfaOIAB51v8tbOHkmln6D6qehJNPN09V1V1ZxyjEiK4/MAePHjXJZK+M3YSFzGSPYbtNlwvJVYKbeSYqGfbKLtb8KAGwCeALMc13sdmcJmxg2Frnrp5BdrGZXCVrAbC1/H+FsdRNG3EclzJNEIVlYFY1IwCM5IAJwN48a1sUnheyNkbtotGq18Rmie2Nkbtqw1XYVx1ykoiURT33tZPjb7jU9V27+p81LP2r+p81BUCiSiKuuUfWC3lt1SKVXbnQSF6guc5qxYPRTxzFz22Fl3sKpJo5S57bCyzdaNIw3Fss1u4ke1kjlIXiBnfx8M+VQ0UEsM5ilFhIC1RUcMkUxjkFg8EL61V0nFBbtcXDiNrqWSQbXEgHAA7h1eIryugkllEMIuIwAvKyGSWURRC4YAFr+TrWC3hhlWWVUYzFgG3ZDAAH9DWxi9FPLK1zG3GzZT4pSTSSNLG3ystnrMWtL2K+2WaEpzUuyMlBvIbw4fLHWK1qLZqKV1Lezr7Q7+5a9JaendT3s69x3rPv8AXa1SPajlErkdBEyWZjwBGMr51rxYVUOfZ7dkcSVBHhs7n2c2w4kqXRV+1taRtfzBZGzktgHLEkLgdYHZWE8InqHNpW3A5eaxmiE07hTNyHLzXN6haet0a6Dyqm3OXTa3bStwwT9K6WK0c7hGWtJs2xsuhiVLM4R7LSbNsVYE0YZSp4MCD4EYqvtcWkEcFw2ktIIXEapaXSxDWV2eaaN2MbsMI6Mc5DcOO/z7a7lfTOqyKmAbQIzA1BXYrad1SRUQ5gjMcQVk6Q0413cwQWUhKo4eeRc7IVTnZ2uvO/d17h21HFSCmhfLUjMizQdb81HFSinidJUDMiwB581g8pOm4GjSNZVZ0nUsqnJUJtBs44EE4xU2D0kweXlpALcj1U2FU0oeXltgW+a7HRmlobgEwyK+zjOOrPDNcaemlhP+RtrrkzU8kJ/yC11kXVokg2ZEV17GUEfI1gyR7DdhIPcsGSOYbtJCrDlG1bhgMJt4yrSMQVXJBwBjZXt7hVoweullDxK64HFWPCqySQOEpuAuctNKT2TAwXGVO/AJ2e8PE3A+Xga6UlPDVC0rM/zQhb74Iqkf5GZ/mhW/1Q1oi9IuJLs7LXAA2gDsAbwQd5I6vlXPxDD5NzGyDMM+K0a6hk3TGw5hvxW71T0yliDa3LbKhi0MvGORG35DDI7/ADxWjX0r6sieEXNrOHEHotOtpnVR30QudCOIKyNatY0uIzaWZ56WXonZBKqpPSJbhw+VR0NC+B+/qPZa3PPUlYUdG6F++n9lrc8+JXQponZsvRgf7AxZ7ymyT8zXONTep3//AJX+d1oGovUb7/yv81zmo+sEMNsLe4kEMsJZWWTo8WLDBO48ceXfXSxOillm30Q2muscs+C6GI0kkk29iG013LotdrFpxJb20mH/AI0Umzzp3KzEguVzxUADfwrZo6R0dNLGffcL27uHiVsUtK5lPJGffIvbu4fFdpPrJaogkNxHsnIBDA5K8QMccZHzriNoahztkMN+i47aOdztkMN1yXJfpiBLcxPKqyGY4VjgttBQMduTurr43Syvm3jWki2vxXUxinldLttaSLeqsKq8uElESiJRFPfe1k+NvuNT1Xbv6nzUs/av6nzUFQKJKIsIaHt855iHJOc82vE8Tw41N+pm02z8Spv1E2m2fiVJDo+JAwSKNQ/rBUUBurpADfu7axdPI4gucTbTM5LF00jiCXE270m0fE4VXijZV9UMikL1dEEbt3ZRs0jSS1xBOuZRs0jSS1xF+9RHQ1v/APXh3bx+Gu4/Ks/1U/73fErL9TN+8/Er3S2kobeMvM6qvDf19wXix7hXkEEkz9mMXKQwySu2Yxcqu7nX63jkJtbKMfnIVWPkoz+tWNmDTPZaaU9Mz5n6LvMwqV7bTSHpmfz4Lv7JRdQRPPAm0VD7DqG2SR1bQ3HBqvyEwSubE820uMrrhyEwSObG48rjisqWwiYANFGwG8ZUHGOHEVE2aRujiPFRtle3Rx+KyKjUagurOOUYkjRx2OoYfIis2SvjN2EjoVmyR7DdpI6L6t7dIxsoioOxQAPkK8e9zzdxJK8c9zzdxuo47CJSWWKMFjliFALE9ZON5rIzSEAFxy71kZXkAFxy719wWqIWKIqljliqgFiNwJI41i6R7gA4k2XjnudYOJNlNWKwVeazaXae4t2htrl1t5cuRE2/ePV3dx44qxUVM2KGQSSNBeMswu9SU7YoniR7QXDLMLqdFNbXJMottl1bBMkIV84zxIz11ypxPBaMvuDydcLmzCaGzC+4PJ1wtJrTyfxT5e3xFL7v9m3iB6p7x8q3qHGZIvZl9pvzHqtyjxZ8Xsy+0Pn91wVnpK40fIYZowyA9KGUZQ965yBn3hx7678kENYwSRuseDhr4+hXbfDFVs22Gx/cNfzuKtbVTSdrPHtWyonvRqqqynvA6uw9dVOugqIX2mJPI3JuqzWwzxPtKSeRW8rRWksW60bDKcyQxuRwLIrH5kVKyeWMWY4joSpWTSMFmuI6Er250fFIoWSKN1XgGRSB4AjdXjJpGElriCeRK8ZNIw3a4g9VGNEwAKOYiwpJUc2uFJ4lRjcT3Vl+pmuTtnPvKy/US3J2jn3lSyWMTEExoSpyCVBII4EHG41iJZACA4596xErwLAnPvWRUajSiJREoinvvayfG33Gp6rt39T5qWftX9T5qCoFElESiJREoi1Osmno7OIyPvJ3Imd7Hs8O09VbdHRvqpNhvieS2qSlfUP2W+J5Kk9Oaalu5DJK2T1KPVUdijqq7UtLHTM2GD7q4U9NHAzZYF1XJ9qeZmFxOuIlOUUj2hHAn8g/WuVi2JiIGGI+0dTy+65mJ4iIwYoz7XE8vurYqpqsJREoiURKIlESiJREoiURKItNrNq5Fex7LjDj1HHFT/Udorcoq6SlfdunEc1t0lZJTPu3TiFT0qXOjbniUkXgR6rr/mU/83iri0wV0HMH5H1VrBhrIeYPyPqre1U1kjvYtpejIvrpneD2jtU9RqoV9C+lfY5g6H84qrVtG+mfY6HQreVorSSiJREoiURKIlESiKe+9rJ8bfcanqu3f1PmpZ+1f1PmoKgUSURKIlEWNpK+SCJpZDhVGT/QDtJO6pIYXTPDGDMqSKJ0rwxupVFayace8maV9w4IvUq9Q8e09tXyjpGU0QY3xPMq6UlM2njDG+J5ldRyf6mc9i4uF/C/YQ/tkftN+Tu6/DjysVxTdf4Yj7XE8vv5ddObieI7v/FEfa4nl9/JWqBjcKqirK9oiURKIlESiJREoiURKIlESiJRFotbdXEvYSpwJFyY37D2H8pxv+db1BXOpZLj3TqPzit2irHU0l+B1Cp3R95NYXO0AVkjbDKesZ6SnuPb4EVcpYoqyC2oOh+qtcscdVDbUHQ/VXnofSSXMKSxnosPMHrB7waotRA6CQxv1Cps8LoZCx2oWZUKhSiJREoiURKIlEU997WT42+41PVdu/qfNSz9q/qfNQVAokoiURKIqk5TdYeem9HQ/hxHpdjSdf8ADvHjnuq3YLRbqPfO1d8h91acIpN3HvXau8vutZqLq36ZP0weZjwXPvdiA9/X3A91bOKV36aL2feOnqtjEaz9PHl7x09VdqKAAAMAbgB1AVSCSTcqnk3NyvaLxKIlESiJREoixtJ3ghhklIyEQtjt2RnHnUkMRlkawcTZSQxmSRrBxNlUlryi3iy7TsrpnfHsqBjsDAbQ8ST51bn4JTFmy0EHnc/wrQ/B6cs2Wix53/ArY0RpJLmJZYzlWHmD1g94NVOogfBIY36hVmeF0Lyx+oWZUKhSiJREoiURV9ypavbaelRjpJuk714BvEfTwqwYHW7Ltw7Q6deXj+aru4PV7Lty7Q6dVoOTXWH0efmXP4Upx8L8FPgeB8uyuhjNFvot433m+X5mt7FqTex7xvvN8lcFU9VRKIlESiJREoiURT33tZPjb7jU9V27+p81LP2r+p81BUCiSiJRFptbtL+i2skg9bGynxNuHy4+VbmH036idrOGp6fmS26Gn38wZw1PRUSiM7ADLMxwO0kn6k1fCQxtzkAroSGi50CvnVfQy2lukQ9bi57XPE/0HcBVCrao1MxkOnDoqVWVBqJS8+HRbatRaqURKIsaW/iVwjSIHPBSwBPlUjYZHN2g0252Ugie5u0AbdFk1Go0oiURafXBC1lcgfumPyGT+grcw82qo+oW3Qm1QzqqEq/K7Lt+S3TRiuDAx6EvAdkg4fMAj5Vw8cpRJDvRq3y/PquPjFMHxbwat8lblVFVZKIlESiJRFHPCrqyMMqwKkHgQRgj5V61xa4OGoWTXFpDhqFQOsGjTa3MkJ/YbontU9JT8iK+gUk4nhbJzHz4q8U0wmia/n+FXNqXpj0q0RyemOg/xL1+YwfOqZiNN+nqC0aajp+ZKpV9PuJy0aajp+ZLeVorSSiJREoiURKIp772snxt9xqeq7d/U+aln7V/U+agqBRJREoiqvlb0ntTRwA7o12m+J+HyA/mq1YBBsxulPHLwH38lZcEhtG6Q8clg8mGihNdc4wysI2v8Z3J9CfKp8bqN1T7A1dl4cVPi8+7g2Rq7Lw4q4qpyqaURKIlEX520peGaaSViSXYtv7zuHkN1fRYIhFG1g4BX2GMRxhg4BWVyZ60GUejTNl1GY2PFlHFSesj6eFVnGsPEZ30YyOvXn4qvYtQiM75gyOvVd/XAXDSiL4mjDKVO8MCD4Hca9a4tII4L1pLTcL886TszDLJE3FGK/I7j5jfX0SGUSxteOIur5DIJGB44hR2lw0brIvrIwYeIORWUjA9pY7Q5LJ7A9padDkv0VDIGUMOBAI8Dvr5y5paSDwVBcLEgr7rxeJREoiURKIqz5XtG4MNwBxzG3l0k/zfpVm/p+fJ0R6j6/RWLA5snRHr6/RY3JJpHZmkgPB12h8ScfmD+lSY/BtRtlHA28Cs8bhvG2TkbfFWrVVVaSiJREoiURKIp772snxt9xqeq7d/U+aln7V/U+agqBRJREoioDWe9M13PJ2yHHwqdlf0Ar6BRRbqnYzu+fFXikj3cDG9ys7ktsObs+cxvlct5L0F+hPnVXxybbqdj9ot9VXcYl26jZ/aPuuxrjrkpREoiURfnjTFrzU8seMbEjL5AnH6V9Ep5N5E1/MBXyCTeRtdzC+dF3zQTRyrxRgfHHEeYyK9niEsbo3aEL2aISxlh4r9CWs4kRXU5V1DA9zDI+tfPHsLHFp1GSoj2lji06jJS1isUoiq/lW0CVcXSDothZMdTDcrHuIGPEDtq0YFWAtMDtRmOnEfVWTBqq7dy7hmPqq8qxLur9C6CBFtCDx5pM/wivnlVYzPtzPmqJU23zrcz5rOqBQpRFXmsHKTzcrR28auFOC7k4JBwdlR1d//AA2GkwLbjD5XWvwC71Ng22wOkNr8AvrQXKWruEuIxGDu21JKg/mU7wO/JpVYC5jdqF1+5eVGCua3aiN+5WArZGRvBqvEWXD0XPcoFnztjN2oNsf4Dk/pmujhMu7qmd+XxW9hkmxUt78viqk1VvOZvIH7JAD4N0T+hNW6ui3lO9vd91aayPeQPb3K/aoCo6URKIlESiJRFPfe1k+NvuNT1Xbv6nzUs/av6nzUFQKJKIsTS9xzcEr+5GzfJSRUtOzbla3mQPmpYGbcjW8yF+d6+iq+L9CaBteatoY/djUHxwM/rXzyqk3kz38yVRal+3M53MlZ9QKBKIlESiKouVTRZjuhMB0Zl3n869Ej5bJ+dW/Aqjbg3Z1b5H8KtODT7cO7OrfJcTXbXYV38ndyZLCHPFcp/CxA/TFUfF49irdbjn8lTsUZs1Lrcc10lc1c9KIo7iBZFKOoZWGCCMgg9orJj3McHNNiFk1xaQ5psQuFbkwh57aEzc1nPN7O/Hu85nh5Z+td0Y/Lu9nZG1zv9LfVdkY3Ju7bPtc/t913qjG4cK4F7rir2i8SiLhNM8msMhZ4ZGjYnOD0l37yBwI+ZrvU+Oyss2RoI+BXagxmRtmvAI+BVc2GgbicMYomcK2ySOo9lWOWshisJHAXzXflqoYrbbrXVx6kQTx2kcdwpV0yoBIJ2QejwPUN3lVNxJ8T6hz4jcHPx4qp4g6J85dEbg+fFbXScIeGRDwZGU+akVqQuLJGuHAg/Na0TtmRrhwIX52FfRlfV+i7KbbjR/eUN8xmvnErdh5byKoMjdl5byKnrBYJREoiURKIp772snxt9xqeq7d/U+aln7V/U+agqBRJRFp9cT/2Nz/dN9K3MP8A9qPqFt0P+yzqqJtY9p1XtYD5nFXx5s0lXR5s0lfo1RgCvm5VBK9ovEoiURKItRrToRby3aI7m4o3usOHkd4PcTW3Q1ZpphINOPRbVHUmnlDxpx6Ki7+yeGRo5FKupwQfqO0dh66vcUrJWB7DcFXSORsjQ5huCrl5OrUx2EW0MFsv5Mcr8xg+dUzF5A+rdbhkqlikgfUutwyXTVzFzkoiURKIlESiJREoirHk1u9i9uYep9o+cbkfRj8qs+Mx7VLHJy+oVixaPap2ScvqFZ1VhV1fMnA+FejVejVfnGX1j4mvpDdFfxor71VbNnbE/uU+0VQK4WqZP+x81SKzKof1PmtrWqtZKIlESiJRFPfe1k+NvuNT1Xbv6nzUs/av6nzUFQKJKItPrgP+xuf7pvpW5h/+1H1C26H/AGWdVRVm+zIh7GB+RzV7kF2EdyubxdpC/RindXzgqhL2i8SiJREoiURYt5o2GUgyRI5HAsoOPnUsc8kYsxxHQqVk0keTHEeKyQKiUS9oiURKIlESiJREoi8JoipzUeXOlQw4M0h8iGNXLE22oCDwA+itmINtRWPIfRXJVNVTUdw2FY9gJ/SsmC7gFk0XcAvzixyc19IGSv4V/wCrEezaW4PEQp9or59Wm9Q89581R6s3nee8+a2day1koiURKIlEU997WT42+41PVdu/qfNSz9q/qfNQVAokoixNL2/OQSp70bL81IFS079iVruRB+algfsSNdyIX53r6Kr4v0Poe552CKT3o1PzUE187qGbuVzORKoc7NiVzeRKzKhUSxtI6QjgjMkrhUHEn6AcSe4VJDC+Z4YwXJUkUT5XBjBcri5uVGAE7MMpHaSoz5ZNdpv9PzEZuHzXXbgcts3D5rvFNcFcVe0XiURKIlESiJREoiURKIlEWs1mv+YtZpM4KocfE3RX9SK2aKHfTsZzPy4/JbNJFvZms7/5VU8mUeb+M+6rn+Uj6mrZjTrUju8jzVlxc2pT4eaumqUqitVrXc81Z3DZweaYDxYbI/U1tUMe8qWN7wtqiZt1DG96oNFJIA3k7h51fyQBcq7E2Fyv0bbRbCKvuqB8hivnD3bTi7mqC9204nmpKxWKURKIlESiKe+9rJ8bfcanqu3f1PmpZ+1f1PmoKgUSURKIvz9rJZ8zdTR+7I2PhJyv6EV9Bo5d7Ax/MfyrzSSbyFru5WryZX/O2SqTlomKHwztL+hx5VVMah3dUXcHZ+qrWLxbFQTzzXWVyVy1T/KlpRpLsw5OxEBu6izAMT8iB5VcMDp2sp95xd5K1YPAGQbzi7yXP6tQxvcxCV1RA4LFjgEA5xnv4b66FY57YHFgJNuC36tz2wuLBc2X6Ar5+qMlESiJREoiURKIlESiJREoirbla0x6lqp/O/0QfU/KrJgNL7056D6qwYJT6zHoPqoOSCyzJNMRuVQgPex2j9o+dSf1BLZjI+Zv+fFSY5LZjY+eatCquq2uG5WdIbFskIO+R8kflTef5itd3AYdqYyftHzP2uu1gsW1MX8h8z9rrgdSbDnr2FeoNtnwTpfUAedd/Ept1TPPdb4rt4hLu6dx7rfFXvVDVKSiJREoiURKIp772snxt9xqeq7d/U+aln7V/U+agqBRJREoiqrla0ZszRzgbpF2W+JOHzU/y1a8An2o3RHhn4H7qzYJNtRmM8M/ArF5LdLc1cmJjhZhgfGu9fmCw8xUuOU28g3g1b5cfopMYg3kO2NW+XFW/VPVVXFa56j+mSrNE6oxAD7QOGA3Bt3WBu8AOyu1h2LfpozG8Ejh6Lr0GJ/p2FjxccFVWkrJoJXif1kYg+XX4Eb6tcMrZYw9uhVmikbKwPboVb3J1p4XNsI2P4sQCnPEr+y39D3jvqoYvR7ibbHuuz8eIVWxSl3Mu0NHZ+PELrK5K5aURKIlESiJREoiURKIsLTGkktoXmc9FRnxPAAd5O6pqeB08gjbqVNBC6aQMbxVB6SvnnleVzlnbJ/oB3AbvKr/AAxNhjEbdArvFE2JgY3QK6tRtEejWkasMO3TfxbqPgMDyqk4nU7+oc4aDIKoYjUb6ckaDILf1oLRVIcoGl/Sbx9k5SPoL/h9Y+bZ8sVeMJptxTi+pzP0+SuOGU+5gF9Tn+eC6fkj0VgS3LDj+GnhuZz8wo8jXLx+o92EdT9Pqudjc/uxDqforIqtqvpREoiURKIlEU997WT42+41PVdu/qfNSz9q/qfNQVAokoiURabW/RHpVrJGB08bSfEu8Dz4edbmH1P6edr+Gh6fma26Go3Ewfw0PRUTG7RuCMqynI7QVOR5gir4Q17bHMFXQgObY5gq+tWdMLd26SjGSMOPdYesP6juIqg1tMaaYxnw6Kk1dOYJSw+HRbWtVayr3lQ1bLr6VGOkoxIB1qODeXA93hVhwSu2DuH6HTry8fPqu7g9Zsncv0OnXkq90JpV7WZZozvXiOpgeKnu/wBj1VYqmnZURmN/Fd2ogbPGWOV56B0zHdxCWI9zL1q3WD/zfVEqqWSmk2H/AMqm1NM+nfsPWxrXWulESiJREoiURKIo55lRSzsFVRkknAAHEk161pcQ1ouSsmtLjstFyqZ151qN5JspkQIeiPfPDbI+g6vOrphmHClZtO94/Lu9VbcOoBTt2ne8fl3KXk71cNzOJXH4MRBOf2mG9VH6E927rrHF64QRbDfed8hz9PsscUrBDHsN953lz9FctUxVJc3r5p4Wlsdk4lkyqdo95vIH5kV0sLo/1E4v7ozP0HiuhhtLv5hf3RmfTxVL2ds0sixoMs7BR4k4q6ySNjYXu0Gatz3tjaXO0Cv/AELo5baCOFeCLjPaeLHzJJr59UzmeV0juKo9RMZpDIeKzahUKURKIlESiJRFPfe1k+NvuNT1Xbv6nzUs/av6nzUFQKJKIlESiKouU3V7mZvSEH4cp6WOCv1/xcfHNW/Ba3ex7p2rfL7K04RV7yPdO1b5fZYGomsnoc2HJ5mTAf8AKepwO7r7vAVPilD+piu33hp6KfEaP9RHdvvDT0V1owIBBBB3gjgQew1SSCDYqoEEGxRhnceFAbIqk181MNuTPAuYScso/sz/AKPpVuwvFBMBFKfa58/urRhuIiUCOQ+15/dczoLTUtpJzkTY95T6rDsYV06qljqWbEg+y6FRTR1DNl4Vuat66292ApIil9xjxP5G4N4caqNZhU1ObgbTeY+qq9XhssGYzbz9V01cxc5KIlESiJRFrdNaegtV2ppAp6lG9m8F4+fCtmmo5qg2jbfv4LYp6WWc2YPRVHrbrhLenZH4cIO5AfWxwLnrPdwH61bqDDI6UbRzdz9FaaLD2Uwvq7n6LF1W1bkvZNlQVjB6cnUo7B2t3VLXV0dKy514BSVlYymZc68Aru0Zo+O3jWKJdlFGB39pJ6ye2qRNM+Z5e83JVPlldK8vecyvq/vUhjaSRtlFGSf/AF2nuryKJ0rwxguSvI43SODGi5KovWjTr3k7SNkLwRfdXq8zxNXqipG0sQYNeJ71c6OlbTxhg14nvXaclmruP+7kHHIiBHVwZ/6Dzri45W3/APrs8fT6rkYxWX/wN8fRWRVbVfSiJREoiURKIlEU997WT42+41PVdu/qfNSz9q/qfNQVAokoiURKIsTSmj0uInikGVYYPaOwjvB31LBM+GQSM1ClhldE8PbqFResWhJLOYxSDdxVup16iP6jqNXukq2VMYe3xHIq50tSyojD2/Dkup1A1z5nFvcN+FwRz/Z56m/J39Xhw5WK4XvbzRD2uI5/fz6683E8N3n+WIZ8Rz+/n1Vqg54VVFWkZQRg7waA2QGyrzWrk6DEyWmFPExHcp+A/s+HDwqxUONltmT59/qu7R4wW+xNn3+qre7tHiYpIjIw4hhg/r9asscjJG7TDcKwMkbI3aabhbnQ+uV3b4Cy7aj9mTpDyPEeRrSqMLpp8y2x5jL7LUnw6nmzLbHmMl1dnypjhLb+aP8A5SP61yZP6e/Y/wCI/PJcyTA/2P8AiPzyWZ/1Rt/3M38v+qof/j837m/P0UX9jm/cPn6LHuuVNB7O3Yn87gfoAc1Iz+nnf83jwH8LNmBu/wCT/gP4XOaU5QbuXcrLEvYg3+bHJ+WK6UGC00fvDaPet+HCaePUbR71zEkjyNlizsTxJJYnxO811A1rG2GQC6QDWCwyC7HVjk+lmIe4zFH7v9o3l+yO87+6uNW41HFdsXtO+X3XJq8Wjj9mL2j8vurU0fYxwRiOJAiLwA+pPWe81VJZnyvL3m5KrUsr5XF7zcr7u7pIkZ5GCooySTgCvI43SODWC5K8Yxz3BrRclU1rrrY16+ymVgU9Fetj7zf0HVVzw3DW0rdp2bj8u4K2YfQCmbd2bj+WXxqRqwb2XLAiFD0z2/kB7T19g8q9xKvFLHYe8dPVZYhWimZYe8dPVXXFGFUKoAUDAA4ADcABVJc4uNzqqeSXG5X3Xi8SiJREoiURKIlEU997WT42+41PVdu/qfNSz9q/qfNQVAokoiURKIlEWq1j0DHeRGOTcRvRxxU9veO0ddbVHWPpZNtviOa2qWqfTv2m+I5qktO6FltJTHKuOxh6rDtU1d6WqjqWbbD9lb6epZOzbYug1O14e1xFNmSHq95PhzxHd8q5+IYS2ou+PJ3yK0a7DGz+2zJ3yKtnR9/HOgkicOp6x9COo9xqpSwvidsvFiqxLE+J2y8WKyajUaw9JaLhuF2Zo1cd43jwYbwe8VNDUSwu2o3WKlinkiO0w2XGaU5MImyYJWj/ACsNpfI7iP1rswY/I3KVoPTJdeHG5BlI2/yXO3PJteL6picdzEfowFdJmO0ztbjwW+zGac63HgsQ6g337kfxr/7qX+8Un7vkVL/daX93yKnt+Tq9bisafE/+kGsH43St0JPh/CwdjFMNCT4LfaN5LgMGecn8sYx/O3/qufN/UB0iZ8fT7rRlxw6Rt+K7DQ+rVta74ogG949Jv4jw8BiuPUV09R2jsuXBcqetmn992XLgtvWotVanT+sMFmm1K3S/ZQb3bwHZ3ndW3SUUtS6zBlz4LapqSWodZgy58FT+s+tE16/SOzGPVjB3DvPvHv8AlirhRYfFSt9nM8SrVR0MdM3LM81JqlqrJev1rCp6b4/lTtb6dfUDjX4iylbzcdB69y8ra5lM3m7gPVXTo6wjgjWKJQqKNw+pJ6ye2qVNM+Z5e83JVQllfK8vebkrJqNRpREoiURKIlESiJRFPfe1k+NvuNT1Xbv6nzUs/av6nzUFQKJKIlESiJREoiwNNaHiuozHMuRxB4Mp7VPUanpqmSnftxlT09RJA/aYVUGtOps1mSwHOQ9TgcB+cfs+PD6VcKHFIqkW0dy9FaqPEY6gW0dy9FqNE6Xmtn24ZCh6+w9zKdxrcnpop27MgutqanjmbsyC6sTQfKZG2FuUKN76b18SvEeWartTgLxnCbjkdfTyXBqMFeM4jfuOv58F2ujtKQzrtQyo4/Kd48RxHnXDmp5YTaRpC48sEkRs9pCzKiUSURKIlESiLTaW1ptbf2ky7Xur0m+Q4edbkGH1E/uNy5nJbcNDPN7rcua4TT3KXI+Vtk5se+2C/ku9R+td6lwFjc5jfuGnr5LtU2CsbnKb9w09fJcNNM8rlmLO7Hickkmu61rY22aLALtNa1jbDIBdzqpyePJiS7yicRHwdvi90fr4Vwq7GmsuyDM8+Hhz8uq4tbi7WexDmefD7+XVWfbW6xqERQqqMAAYAFVd73PcXONyVXHvc8lzjclS1isUoiURKIlESiJREoiURT33tZPjb7jU9V27+p81LP2r+p81BUCiSiJREoiURKIlEXhFEXHawcntvPlovwXPYMofFOryx4V2aTGpovZf7Q+fx9V1qbF5YvZf7Q+fx9VX+mNTLu33mPbX3o+kPMcR5irBT4pTTZB1jyOX2XdgxKnm0dY8jl9loI3KkFSQRwIOCPA10CARYrdIBFit5Za43sWAtwxHY2G/VgTWjJhlLJqweGXktOTDqZ+rB4ZLaR8pV4OIhPih/owrVOBUp5/H7LWODU55/H7L7/6m3fuQfwt/rrH+w03N3xHovP7LT83fEeix7jlFvWGAyJ3qgz/NmpGYJSNOYJ8fSyzbg9MNQT4/wtJf6euZxiWeRh2bWF/hG6t6KjgizYwBbkdLDH7jQFgQxM5CqpZjwAGSfACp3ODRdxsFO5waLk2XW6F5PLmbBlxCn5t747kH9SK5NTjVPFkz2j8vj6Ll1GLwR5M9o/L4qxtX9U7e0wUXak/ePvby6l8qrdXiM9Tk42HIaLgVNfNUZONhyC3taK0koiURKIlESiJREoiURKIlEU997WT42+41PVdu/qfNSz9q/qfNQVAokoiURKIlEWDb6UR55YAG24gpYnGDtjIwc5qd9O5sTZTo6/yU74HNibIdHX+SzqgUCURKIlEWu0joO3n9rCjntI6X8Q31sQ1c8PuOIU8VVNF7jiFz15ybWjnKmWPuVgR8mBP610Y8dqW5OsfD0st9mM1DdbHw9FrpeSyP9m4ceKA/Qitlv9Qv4sHxWwMcdxYPioJuTBVUsblsKCT+GOoZ96s24+5xAEevf9lm3G3OIAZ8/smheTyCeFJefl2XGQNlVPnxpU43NFIY9gXHefslRi8sTyzZFx1+y2VpqjYRXC27RySSGMyBnbK7IOzg7ON/lWtJiVZJCZg4AXtkPW/mtd+IVb4jKCAL2y/D5rsLKxjhGzFGiDsVQPpXHkmkkN3uJ6rlSSvkN3klZFRqNKIlESiLBm0mizxwENtyKzA7tnCccnOc76mbTudE6UaAgfFTNgc6IycAbfFZ1QqFa7QmkzcIzGGSLZcrhxgnHWO7f+hrYqYBC4NDg64vkp6iEROADg7K+S2Na6gSiJREoiURKIp772snxt9xqeq7d/U+aln7V/U+a1WldFJcAB2kXGcFHZCCevokZ86QVDoTdoB6gFZQzuiNwB4gFc7qbabaTpPJM0yM0MhaV968VKjPR3dY38d++ujiMmy5jowA0gOGQ148M1v18my5jowA02cMhqsfVfR4n52Z5ZzCkrCBeefARD62c9LJ7eypK6YxbMbWt2iBteyNTw0WdZMY9mNrW7RGfsjU+Cm0JZvpBTczyyrGzMIoo3KKqKSuW2d7Mccf+DCplbRO3MTQSNSRfP0WFRI2kO5jaLjUkXzUkfOWV3FAZZJILgMF2ztPE6jO5zvwc8D/AErE7FVTul2QHste2hHRYnYqYHSbIDmWvbQjotVozQBa/u4/S7obCx9MSYd9pM9Nsb8dVbc1YG0kT92zO+VshnwW1NVhtNG/dtzvlbIZ8F1ul9E85Eo56dGjU4dJNlidnGWI9auRT1OxITstIJ0Iy14LlwVGw8nZab8CPJcfoa2aXR3pE0ly7KpEaxOwZQGxnAPSbOSSeod1diokbHW7mNrQDrcDl8h04rqzvayr3TA0A63A5fL1WZf6cnS0tElk5mac4eRtxRF4tg8GIx8zUMVJE6olcwbTW6AcTy6KKOlidPI5g2mt0HM+ixtIy20MRktdIPzyDaAafbEuOKsh3HPdjfUkLZ5X7E0A2Tlk21u8FSRNmkfsTQjZP/ja3QruNEXvPwRS4xtorY7CRkiuHURbqV0fI2XGnj3cjmcjZY2sxn9Gk9FGZsALwzvIDEZ3ZC5qWi3O/bvvd/PqpKTdb5u+91cjpyGG3tucF3Ml0FDAekF2L7iVZASCM5B3AV16V0s8+zuwY7/tsLcwdV1Kd0k02zuwWf8AW2S6LSURurFX52SImLnDzbbO0SmSp3erv4VzoXCnqi3ZDs7Zi/HXqtCJwgqS3ZBztn1Wv1F0MRBbzekXBGxnmi/4W/IxsY4dfGtjFKoGV8ew3XW2fxWxiNSDI+PYbrrbNYN3oInSap6VcjagZ9oSdJen6inG5O6p46sChLt23JwFrZaa9VMyqAoy7Ybk4C1stNeq6LS92bGyd9tpGjXCtIdpmZjhdo7s7z8hXOp4/wBXVBtgAToOXcufBH+qqA2wAPJc3bLaNGGm0m5nYZLrPshW7FQbgB2V0nmoa+0cA2Bw2b3HedV0H79rrMhGzy2frqtjq7MdIWxWSaQPDKV52FtgvsjotkdRDcK1qtoo57saLOF7EXt3KCqaKSa7WizhexF7dywtTtHSXMJ5+eYxxyOiKrspYg5Z5HB2mOTgDOBip8RnZBIN0wXIBOQNu4DQd6mrpmQyDdtFyATkPgBotjobbtr97XnHkiaHnU5xtooQ2yVDHfj/AGrWqdmekE+yA4O2TYWvlqteo2ZqYTWAcDY245LXaW0IW0lEvpNyOcSR8h96b87MZxuXu7q2YKsCicd23Igaa9571sQ1IFI47DciBpr3nvXTnQmYFhae4OG2uc5zEpOSRlwOG/6Vy/1VpTIGN6Wy+C5v6m0pkDW9LZfBavUIvs3SvI8hS6dAzsWYhQoGSa2sV2dqNzQBdgNh4rZxLZ2oy0AXaDksfRsL6ReWWSWVIFkKRRxsU2tncXdhvOeypJnNomtjY0F5FySL68ApJXNo2tY1oLiLkkX8AvqdH0fPBsyySW8782ySMWKOw6JRjvxu4ePl40srYn3aA9ovcC1xxuvGltXE67QHtF7jK443WJrZZSwT2728821LORsO5aNS/WE7Bk7qmoJY5YntlYLNbqBY5d6lopGSxvbI0Wa3UDP4rP0xq3sQPJHcXAmRS4cysdoqNo7Serg44AVr09dtShj2N2SbW2R56qCCs2pAxzG7JytYfyt3q/eme2hlb1njBbHDON+POtKriEU72DQFadTGIpnMGgK2Fa6gU997WT42+41PVdu/qfNSz9q/qfNQVAolw2tkr2k8jxKT6XFzQx++U7KH+Fz8q7tA1tTE1rz2Zv8A+vH5hdmia2oiDXnszf8A9ePzC6rRWjVht0gHBU2T3nHSPmcmuTPOZZjLzN/Rc2aYySmTmbrmtXtLJYR+i3ZMZjZthyp2JEJLAhgMZ38K6dXTOrH7+DO+o4groVVO6qdvoc76jiCpFuPT72B4lb0e32mMhUhZHYAAJnBOMZz/ALZxLP0dM9rz7b7C3IDmsSz9LTva8+2/K3Id6jfSMdnpK6e4JRJo4yjbJIbYXZYDA47uFZCB9TRRtiFy0m46lZCF9RSRtjzLSb+JU2itLiGz27p2UyvIYw+0XIYnYAXeeGPmKwnpjLU7MAB2QL2tbvWE1OZKjZhAOyBe1rd685O9Ixi2ity2zMu1lGBBxtFsjI3jB6q9xeB5ndKBdptn4L3FIX750oF25Z+Cydc7Vs29ykZk5hyXQDJKOMNgdZHZUWHSNs+FxttjI940UdBI2z4nG20Mj3jRY17rLatGRaoss7DCRrHvDHdlwRhQOJz2VJFQVDX3nOywam/Duz4qSOinD7zHZaNTfyXT6OjdYo1kILhFDEAAFgBkgDcN9cyZzXSOLNL5dFzpS0vJbpdaLX0PzCY2+a51OfCZ2jFnp8N+OFb2FbO9N7bVjs3/AHcFuYbs706XsbX58FpdIXNibeSOxhSSZ4yo5uPpKGG8tIRu3dROTW7EyrErX1LiGg3zPkFuRMqhK19Q4hoPE/RZur2kjcJzMTbUaWaqd3CYgrsk9uOqoauAQu3jxYl5P/qoaqEQu23ixL7+C1NppjbsIbSFpFu9pUKKGDJsyZYscbl2fr41tyUuzVvqJADHYm+Vjll81tPp9mqdO8AszN8rHL1W605drbaRhnmJWJoGj28EgNtbWDjhurSpY3T0b4o83BwNu6y06eN01I6Nmbtq9u6yxjaSX9tfYLlJZMwbeQCECkbIbgpIxUu8ZSTw3tdo9q3f6KXeMpZor2uB7Vu9ZFlrPZiIc8gjmUAPE0R29rgdkbO/JqKTD6kvO7N2nQ3yt8VHJQ1Bf/jN28DfK3xWXovSvMW5mvCIRJITGmzgqp9RCqjJbAJ7ainp97Nu6f2rDM31PE58FFNBvZd3B7Vhmb8eJ6LA1A0rEI+YYlZWeRwrKwyudrOSMcD21PitPIX70ZtAAvcaqfEoHl+8GbbAXuFiy6x2/wD/AEhOHJhW3KGQIxUNtbWMgb9w48KlbQzfot1b2i69ri9rdVIKOb9Ju7e0XXtcaWWdp6/SK8tLlyRAY3XnACVBcArnA3Zz9eyoKWF0lNLC33rg26aqGmidJTyQt964y8196G00oe7upJWFszosRfawdlcMUU9RPYN9eVFKdmKBjfbAJNrc8rryemOzHCxvtgG9rc+Kw9StMxK86MWVprp2j2kYbYfGzgkYHq8DU2JUsjmsc0XDWAHMZWUtfTSFrHDMNaAcxlZSaGv10c0tvc7SR84Xhl2SUZX37JYZwwPb/wDuNTC6tDZoczaxF87hYzxGsDZYszaxHG4X1e3g0jPbpAGaGGQSyS4IXKZ2VUkbzvryKI0UT3S5OcNkDjnqSvI4zRxPdJk5w2QOOepUetOm4TcWwVixgnzLsqzbAAxvIHHPUKyoaSUQyEi203K5Gayo6aQRPJFtpuWYzW20xrDb+il+dBEyOI9zZc4K4C4zxIrUp6Kff7Oz7pF9MlqwUk2/2dn3SL9yg1F0rE1vFbhiJo4xtIVYEAHGd4wfKs8Up5GzOlt7JORuFJiMDxK6W3sk65Lp65i5qnvvayfG33Gp6rt39T5qWftX9T5qCoFEvCKL1e0Xi8ZQeIzQEjReg2QCi8RlB4gGgJC9vZCoPVS6XTHXS6L2i8XyEA4AUuV7cr6ovEoi+VQDgAKEkr0kleqoHAUJul0CjOcDNLlLlGUHiM0Bsl7L0UXi+SgznAzS5XtyvWUHiKA2S6Yoi8CDGMDFLlLlelRwxupcpdCo4YGKXKXKEUuiMoPEZoDZL2QDHCiIFHZS6XXmwOwbuFLlLle466XRe0Xi/9k="/>
          <p:cNvSpPr>
            <a:spLocks noChangeAspect="1" noChangeArrowheads="1"/>
          </p:cNvSpPr>
          <p:nvPr/>
        </p:nvSpPr>
        <p:spPr bwMode="auto">
          <a:xfrm>
            <a:off x="155575" y="-944563"/>
            <a:ext cx="2324100" cy="197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sp>
        <p:nvSpPr>
          <p:cNvPr id="23556" name="AutoShape 4" descr="data:image/jpeg;base64,/9j/4AAQSkZJRgABAQAAAQABAAD/2wCEAAkGBxQSEhUUExMVFhUXFx8aGRgYGBwcGRgaFxsdFhcbGBQaHyggGhwlHBcaIjEhJSkrLi4uHSAzODMsNygtLisBCgoKDg0OGxAQGy0kICQwOCw4LzUsLDQ0Ny83LDc0LTA0NDQsLCw0NDIsNCwsLDQsLCwsNCw0LywsLCwsLDQsLP/AABEIAM8A9AMBEQACEQEDEQH/xAAcAAEAAgMBAQEAAAAAAAAAAAAAAwcEBQYBAgj/xABFEAACAQMABQgIAwUHBAMBAAABAgMABBEFBhIhMQcTIkFRYXGBFDIzUnKRsbIjYqFCU5KiwUNzgsLS4fAXJDTRNVTxFf/EABsBAQACAwEBAAAAAAAAAAAAAAADBgIEBQEH/8QAOxEAAQMCAwUFBwMEAgIDAAAAAQACAwQRBSExEhNBUXEzYYGx0SIykaHB4fAUUvEGFSM0QnJighYkkv/aAAwDAQACEQMRAD8A6i+9rJ8bfca+eVXbv6nzVDn7V/U+agqBRJRFWWvmq0FvGs0Zk2jKA2WJyGyT31ZsLxCad5ifa1uSsWG10szzG61rclvOT+Ro2ubRiTzMmUyc9B8kfTP+KtHFmh4jqG/8hn1H58lp4mA8Rzj/AJDPqFJr7IZDbWik/jzDax+7TBff558qxwoBm8nP/AZdToscNAZtzH/iMup0XPaiarQXMckkhkysxVQrkABQCOHXv410cUxCWB7WMtm2+i38RrpYXta22YvorJubhI1LuwVRxZjgDzNVpjHPdstFyq8xjnnZaLlaq11rs5G2EuELdQORnwLAA1tvw6qY3acw2W0+gqGN2iw2WdpHScUGyZpFQMcAtuBOM8ercOuteGnkmvu23soIoJJb7AvZYh1ntObMvPpsBtjO/wBYAEgDGW3EcM1N+gqdvY2De1/BS/oqjb2Nk3tfwWZo3ScVwu3DIrrwOOo9hB3jzqGankhdsyNsVFLBJCdl4sotKact7bHPSqhPAHef4Rk1nBSTT9m0lZQ0ss3ZtJTRemoLnPMyq+OIB3jxU76T0s0HaNISamlh7RpC5/WXTSs8Qgvooik2zKpztNggY2QCTggjsOeO6uhRUpa1xliLri4P5/Pct6kpi1rjJETcZH8/ldhXHXKSiLTQ602jsiLcIzSHCgZJJPAHd0fPFbjsPqWtLnMIA/Pyy23UNQ0FxYbBeTa2WaPsNcR7WcHiQD3sBgfOvW4dVObtBht+eK9bQVLm7QYbLcRyBgCpBB3gg5BHca0yC02K1CCDYrC0npmC3xz0qJngCd58FG81NBSzT9m0lTQ00s3ZtJUejNP21wcQzI593g38Jwaymo54ReRpAXs1JNCLvaQvq/05bwvsSzIjbO1hjjdw48PLjXkVJNK3aY0kaJHSzSN2mNJGiyrG8SaNZI22kbeDvGd+OB38RUUsT4nljxYhRSRujcWOFiFr4NZ7R2VFnQszbIUZ2trvXGRw4ndWw6gqWgucw2AvdTuop2guLTYZrK0hpaGAqJpVjL52do4B2eO/h1iooqaWYExtJtyUcVPJKCWNJssSTWi0WNZTOgRiQp35OycHC4ycHrxUww+pLywMNx+dFKKGoLywNNws+wv450DxOrqesH9D2HurXlhfE7ZeLFQSRPidsvFismo1GlESiKe+9rJ8bfcanqu3f1PmpZ+1f1PmoKgUSURcdyp/+Iv96v0NdjA/9g9Cutg/bnoUuPwNKwPwW5hKH4kwQftFGf5qB7eLHX8D+FG/5aJ7eLDfwP4VLB+PpaRv2bWEKPjk3k/LI8qxd/hw9o4vN/ALF3+KhaOLzfwCg5Lf/Hm/v2+i1njnbN/6j6rPGO1b/wBQsHXO/ja/hhuNo28ac4yKC205zjIHVw+Z7a2MOhe2kdJF77ja/IKagieKV0kXvE2v3KXTGmtHTwtEYmHROyRAQVONxUgbqwp6WuhlDw4d/tarGCmrIpA8OH/6W21IY3FjF6Qm2VJXprnIU4B6XduzWpiYENU7dG188lq4gBFUu3ZtfktNyeaLTnrtyoISZkQEbk3na2R1ZAUeVbuL1D93E0HVoJ7/AMzW3ik7t3G0HUXPf+ZrK1es54rq7uZYVhjKnCqRhiu8NgHsBOd3HxqGrlhkgihY7adfXlfgoqqSJ8McTHbRvqvOT/RizRteTKHmmdjlhnZAJXCg8N4PkAK9xad0bxTRmzWgL3E5nRuFPGbNaE0poadtJwSQwLHEhBeVSBtqfXDDO/dlRu6/kgqoRQvZI8lx0HLlbzSGoiFG9kjrk6Dly9Vg8pFu4COLaJRzw2ZAw23JycMNkYBI7TwqfB3tJLS8n2dLZD5/RTYU9pJaXnTTgPn9FtJ9YNIoMto3I/LKG+3NaraKifpP8rea1m0lG7Sb5W81hLylKh2Z7WWM9m7P8LbNTf2JzheKQH87rqb+zFwvG8H88VpdZtJ2d3La+jsI25zZkYLsFVbG/axjt663qKCppmSb0bQtlnfNblJDUU7JN4L5ZZ3zViR6DtTEIxDEY8cNkHPftdvfxquGrqBJtlx2uq4Jqpw/bLjdc1qZKbWW9tSSY4DziZ4hTvI+Wz557a6eItE8cM41dkev5ddCvaJ2RTDV2R6r61D0ctwrXs6iSWV22SwyEVTs4UHhvyPDFeYpO6FwpojZrR8T3rzEpjE4U8Zs1o+KytedCxm3aeNRHND01dRg9E5IJHHdmosMqniYRPN2uyIKiw6peJRE43a7Kyybu59I0W8rKNprRmO7gebJOPOoo2bmuEbTkHgfNYMZuq0MByDgPmvvUD/4+3+E/e1eYr/tv/OAXmJf7T/zgtdrdGBfaOIAB51v8tbOHkmln6D6qehJNPN09V1V1ZxyjEiK4/MAePHjXJZK+M3YSFzGSPYbtNlwvJVYKbeSYqGfbKLtb8KAGwCeALMc13sdmcJmxg2Frnrp5BdrGZXCVrAbC1/H+FsdRNG3EclzJNEIVlYFY1IwCM5IAJwN48a1sUnheyNkbtotGq18Rmie2Nkbtqw1XYVx1ykoiURT33tZPjb7jU9V27+p81LP2r+p81BUCiSiKuuUfWC3lt1SKVXbnQSF6guc5qxYPRTxzFz22Fl3sKpJo5S57bCyzdaNIw3Fss1u4ke1kjlIXiBnfx8M+VQ0UEsM5ilFhIC1RUcMkUxjkFg8EL61V0nFBbtcXDiNrqWSQbXEgHAA7h1eIryugkllEMIuIwAvKyGSWURRC4YAFr+TrWC3hhlWWVUYzFgG3ZDAAH9DWxi9FPLK1zG3GzZT4pSTSSNLG3ystnrMWtL2K+2WaEpzUuyMlBvIbw4fLHWK1qLZqKV1Lezr7Q7+5a9JaendT3s69x3rPv8AXa1SPajlErkdBEyWZjwBGMr51rxYVUOfZ7dkcSVBHhs7n2c2w4kqXRV+1taRtfzBZGzktgHLEkLgdYHZWE8InqHNpW3A5eaxmiE07hTNyHLzXN6haet0a6Dyqm3OXTa3bStwwT9K6WK0c7hGWtJs2xsuhiVLM4R7LSbNsVYE0YZSp4MCD4EYqvtcWkEcFw2ktIIXEapaXSxDWV2eaaN2MbsMI6Mc5DcOO/z7a7lfTOqyKmAbQIzA1BXYrad1SRUQ5gjMcQVk6Q0413cwQWUhKo4eeRc7IVTnZ2uvO/d17h21HFSCmhfLUjMizQdb81HFSinidJUDMiwB581g8pOm4GjSNZVZ0nUsqnJUJtBs44EE4xU2D0kweXlpALcj1U2FU0oeXltgW+a7HRmlobgEwyK+zjOOrPDNcaemlhP+RtrrkzU8kJ/yC11kXVokg2ZEV17GUEfI1gyR7DdhIPcsGSOYbtJCrDlG1bhgMJt4yrSMQVXJBwBjZXt7hVoweullDxK64HFWPCqySQOEpuAuctNKT2TAwXGVO/AJ2e8PE3A+Xga6UlPDVC0rM/zQhb74Iqkf5GZ/mhW/1Q1oi9IuJLs7LXAA2gDsAbwQd5I6vlXPxDD5NzGyDMM+K0a6hk3TGw5hvxW71T0yliDa3LbKhi0MvGORG35DDI7/ADxWjX0r6sieEXNrOHEHotOtpnVR30QudCOIKyNatY0uIzaWZ56WXonZBKqpPSJbhw+VR0NC+B+/qPZa3PPUlYUdG6F++n9lrc8+JXQponZsvRgf7AxZ7ymyT8zXONTep3//AJX+d1oGovUb7/yv81zmo+sEMNsLe4kEMsJZWWTo8WLDBO48ceXfXSxOillm30Q2muscs+C6GI0kkk29iG013LotdrFpxJb20mH/AI0Umzzp3KzEguVzxUADfwrZo6R0dNLGffcL27uHiVsUtK5lPJGffIvbu4fFdpPrJaogkNxHsnIBDA5K8QMccZHzriNoahztkMN+i47aOdztkMN1yXJfpiBLcxPKqyGY4VjgttBQMduTurr43Syvm3jWki2vxXUxinldLttaSLeqsKq8uElESiJRFPfe1k+NvuNT1Xbv6nzUs/av6nzUFQKJKIsIaHt855iHJOc82vE8Tw41N+pm02z8Spv1E2m2fiVJDo+JAwSKNQ/rBUUBurpADfu7axdPI4gucTbTM5LF00jiCXE270m0fE4VXijZV9UMikL1dEEbt3ZRs0jSS1xBOuZRs0jSS1xF+9RHQ1v/APXh3bx+Gu4/Ks/1U/73fErL9TN+8/Er3S2kobeMvM6qvDf19wXix7hXkEEkz9mMXKQwySu2Yxcqu7nX63jkJtbKMfnIVWPkoz+tWNmDTPZaaU9Mz5n6LvMwqV7bTSHpmfz4Lv7JRdQRPPAm0VD7DqG2SR1bQ3HBqvyEwSubE820uMrrhyEwSObG48rjisqWwiYANFGwG8ZUHGOHEVE2aRujiPFRtle3Rx+KyKjUagurOOUYkjRx2OoYfIis2SvjN2EjoVmyR7DdpI6L6t7dIxsoioOxQAPkK8e9zzdxJK8c9zzdxuo47CJSWWKMFjliFALE9ZON5rIzSEAFxy71kZXkAFxy719wWqIWKIqljliqgFiNwJI41i6R7gA4k2XjnudYOJNlNWKwVeazaXae4t2htrl1t5cuRE2/ePV3dx44qxUVM2KGQSSNBeMswu9SU7YoniR7QXDLMLqdFNbXJMottl1bBMkIV84zxIz11ypxPBaMvuDydcLmzCaGzC+4PJ1wtJrTyfxT5e3xFL7v9m3iB6p7x8q3qHGZIvZl9pvzHqtyjxZ8Xsy+0Pn91wVnpK40fIYZowyA9KGUZQ965yBn3hx7678kENYwSRuseDhr4+hXbfDFVs22Gx/cNfzuKtbVTSdrPHtWyonvRqqqynvA6uw9dVOugqIX2mJPI3JuqzWwzxPtKSeRW8rRWksW60bDKcyQxuRwLIrH5kVKyeWMWY4joSpWTSMFmuI6Er250fFIoWSKN1XgGRSB4AjdXjJpGElriCeRK8ZNIw3a4g9VGNEwAKOYiwpJUc2uFJ4lRjcT3Vl+pmuTtnPvKy/US3J2jn3lSyWMTEExoSpyCVBII4EHG41iJZACA4596xErwLAnPvWRUajSiJREoinvvayfG33Gp6rt39T5qWftX9T5qCoFElESiJREoi1Osmno7OIyPvJ3Imd7Hs8O09VbdHRvqpNhvieS2qSlfUP2W+J5Kk9Oaalu5DJK2T1KPVUdijqq7UtLHTM2GD7q4U9NHAzZYF1XJ9qeZmFxOuIlOUUj2hHAn8g/WuVi2JiIGGI+0dTy+65mJ4iIwYoz7XE8vurYqpqsJREoiURKIlESiJREoiURKItNrNq5Fex7LjDj1HHFT/Udorcoq6SlfdunEc1t0lZJTPu3TiFT0qXOjbniUkXgR6rr/mU/83iri0wV0HMH5H1VrBhrIeYPyPqre1U1kjvYtpejIvrpneD2jtU9RqoV9C+lfY5g6H84qrVtG+mfY6HQreVorSSiJREoiURKIlESiKe+9rJ8bfcanqu3f1PmpZ+1f1PmoKgUSURKIlEWNpK+SCJpZDhVGT/QDtJO6pIYXTPDGDMqSKJ0rwxupVFayace8maV9w4IvUq9Q8e09tXyjpGU0QY3xPMq6UlM2njDG+J5ldRyf6mc9i4uF/C/YQ/tkftN+Tu6/DjysVxTdf4Yj7XE8vv5ddObieI7v/FEfa4nl9/JWqBjcKqirK9oiURKIlESiJREoiURKIlESiJRFotbdXEvYSpwJFyY37D2H8pxv+db1BXOpZLj3TqPzit2irHU0l+B1Cp3R95NYXO0AVkjbDKesZ6SnuPb4EVcpYoqyC2oOh+qtcscdVDbUHQ/VXnofSSXMKSxnosPMHrB7waotRA6CQxv1Cps8LoZCx2oWZUKhSiJREoiURKIlEU997WT42+41PVdu/qfNSz9q/qfNQVAokoiURKIqk5TdYeem9HQ/hxHpdjSdf8ADvHjnuq3YLRbqPfO1d8h91acIpN3HvXau8vutZqLq36ZP0weZjwXPvdiA9/X3A91bOKV36aL2feOnqtjEaz9PHl7x09VdqKAAAMAbgB1AVSCSTcqnk3NyvaLxKIlESiJREoixtJ3ghhklIyEQtjt2RnHnUkMRlkawcTZSQxmSRrBxNlUlryi3iy7TsrpnfHsqBjsDAbQ8ST51bn4JTFmy0EHnc/wrQ/B6cs2Wix53/ArY0RpJLmJZYzlWHmD1g94NVOogfBIY36hVmeF0Lyx+oWZUKhSiJREoiURV9ypavbaelRjpJuk714BvEfTwqwYHW7Ltw7Q6deXj+aru4PV7Lty7Q6dVoOTXWH0efmXP4Upx8L8FPgeB8uyuhjNFvot433m+X5mt7FqTex7xvvN8lcFU9VRKIlESiJREoiURT33tZPjb7jU9V27+p81LP2r+p81BUCiSiJRFptbtL+i2skg9bGynxNuHy4+VbmH036idrOGp6fmS26Gn38wZw1PRUSiM7ADLMxwO0kn6k1fCQxtzkAroSGi50CvnVfQy2lukQ9bi57XPE/0HcBVCrao1MxkOnDoqVWVBqJS8+HRbatRaqURKIsaW/iVwjSIHPBSwBPlUjYZHN2g0252Ugie5u0AbdFk1Go0oiURafXBC1lcgfumPyGT+grcw82qo+oW3Qm1QzqqEq/K7Lt+S3TRiuDAx6EvAdkg4fMAj5Vw8cpRJDvRq3y/PquPjFMHxbwat8lblVFVZKIlESiJRFHPCrqyMMqwKkHgQRgj5V61xa4OGoWTXFpDhqFQOsGjTa3MkJ/YbontU9JT8iK+gUk4nhbJzHz4q8U0wmia/n+FXNqXpj0q0RyemOg/xL1+YwfOqZiNN+nqC0aajp+ZKpV9PuJy0aajp+ZLeVorSSiJREoiURKIp772snxt9xqeq7d/U+aln7V/U+agqBRJREoiqvlb0ntTRwA7o12m+J+HyA/mq1YBBsxulPHLwH38lZcEhtG6Q8clg8mGihNdc4wysI2v8Z3J9CfKp8bqN1T7A1dl4cVPi8+7g2Rq7Lw4q4qpyqaURKIlEX520peGaaSViSXYtv7zuHkN1fRYIhFG1g4BX2GMRxhg4BWVyZ60GUejTNl1GY2PFlHFSesj6eFVnGsPEZ30YyOvXn4qvYtQiM75gyOvVd/XAXDSiL4mjDKVO8MCD4Hca9a4tII4L1pLTcL886TszDLJE3FGK/I7j5jfX0SGUSxteOIur5DIJGB44hR2lw0brIvrIwYeIORWUjA9pY7Q5LJ7A9padDkv0VDIGUMOBAI8Dvr5y5paSDwVBcLEgr7rxeJREoiURKIqz5XtG4MNwBxzG3l0k/zfpVm/p+fJ0R6j6/RWLA5snRHr6/RY3JJpHZmkgPB12h8ScfmD+lSY/BtRtlHA28Cs8bhvG2TkbfFWrVVVaSiJREoiURKIp772snxt9xqeq7d/U+aln7V/U+agqBRJREoioDWe9M13PJ2yHHwqdlf0Ar6BRRbqnYzu+fFXikj3cDG9ys7ktsObs+cxvlct5L0F+hPnVXxybbqdj9ot9VXcYl26jZ/aPuuxrjrkpREoiURfnjTFrzU8seMbEjL5AnH6V9Ep5N5E1/MBXyCTeRtdzC+dF3zQTRyrxRgfHHEeYyK9niEsbo3aEL2aISxlh4r9CWs4kRXU5V1DA9zDI+tfPHsLHFp1GSoj2lji06jJS1isUoiq/lW0CVcXSDothZMdTDcrHuIGPEDtq0YFWAtMDtRmOnEfVWTBqq7dy7hmPqq8qxLur9C6CBFtCDx5pM/wivnlVYzPtzPmqJU23zrcz5rOqBQpRFXmsHKTzcrR28auFOC7k4JBwdlR1d//AA2GkwLbjD5XWvwC71Ng22wOkNr8AvrQXKWruEuIxGDu21JKg/mU7wO/JpVYC5jdqF1+5eVGCua3aiN+5WArZGRvBqvEWXD0XPcoFnztjN2oNsf4Dk/pmujhMu7qmd+XxW9hkmxUt78viqk1VvOZvIH7JAD4N0T+hNW6ui3lO9vd91aayPeQPb3K/aoCo6URKIlESiJRFPfe1k+NvuNT1Xbv6nzUs/av6nzUFQKJKIsTS9xzcEr+5GzfJSRUtOzbla3mQPmpYGbcjW8yF+d6+iq+L9CaBteatoY/djUHxwM/rXzyqk3kz38yVRal+3M53MlZ9QKBKIlESiKouVTRZjuhMB0Zl3n869Ej5bJ+dW/Aqjbg3Z1b5H8KtODT7cO7OrfJcTXbXYV38ndyZLCHPFcp/CxA/TFUfF49irdbjn8lTsUZs1Lrcc10lc1c9KIo7iBZFKOoZWGCCMgg9orJj3McHNNiFk1xaQ5psQuFbkwh57aEzc1nPN7O/Hu85nh5Z+td0Y/Lu9nZG1zv9LfVdkY3Ju7bPtc/t913qjG4cK4F7rir2i8SiLhNM8msMhZ4ZGjYnOD0l37yBwI+ZrvU+Oyss2RoI+BXagxmRtmvAI+BVc2GgbicMYomcK2ySOo9lWOWshisJHAXzXflqoYrbbrXVx6kQTx2kcdwpV0yoBIJ2QejwPUN3lVNxJ8T6hz4jcHPx4qp4g6J85dEbg+fFbXScIeGRDwZGU+akVqQuLJGuHAg/Na0TtmRrhwIX52FfRlfV+i7KbbjR/eUN8xmvnErdh5byKoMjdl5byKnrBYJREoiURKIp772snxt9xqeq7d/U+aln7V/U+agqBRJRFp9cT/2Nz/dN9K3MP8A9qPqFt0P+yzqqJtY9p1XtYD5nFXx5s0lXR5s0lfo1RgCvm5VBK9ovEoiURKItRrToRby3aI7m4o3usOHkd4PcTW3Q1ZpphINOPRbVHUmnlDxpx6Ki7+yeGRo5FKupwQfqO0dh66vcUrJWB7DcFXSORsjQ5huCrl5OrUx2EW0MFsv5Mcr8xg+dUzF5A+rdbhkqlikgfUutwyXTVzFzkoiURKIlESiJREoirHk1u9i9uYep9o+cbkfRj8qs+Mx7VLHJy+oVixaPap2ScvqFZ1VhV1fMnA+FejVejVfnGX1j4mvpDdFfxor71VbNnbE/uU+0VQK4WqZP+x81SKzKof1PmtrWqtZKIlESiJRFPfe1k+NvuNT1Xbv6nzUs/av6nzUFQKJKItPrgP+xuf7pvpW5h/+1H1C26H/AGWdVRVm+zIh7GB+RzV7kF2EdyubxdpC/RindXzgqhL2i8SiJREoiURYt5o2GUgyRI5HAsoOPnUsc8kYsxxHQqVk0keTHEeKyQKiUS9oiURKIlESiJREoi8JoipzUeXOlQw4M0h8iGNXLE22oCDwA+itmINtRWPIfRXJVNVTUdw2FY9gJ/SsmC7gFk0XcAvzixyc19IGSv4V/wCrEezaW4PEQp9or59Wm9Q89581R6s3nee8+a2day1koiURKIlEU997WT42+41PVdu/qfNSz9q/qfNQVAokoixNL2/OQSp70bL81IFS079iVruRB+algfsSNdyIX53r6Kr4v0Poe552CKT3o1PzUE187qGbuVzORKoc7NiVzeRKzKhUSxtI6QjgjMkrhUHEn6AcSe4VJDC+Z4YwXJUkUT5XBjBcri5uVGAE7MMpHaSoz5ZNdpv9PzEZuHzXXbgcts3D5rvFNcFcVe0XiURKIlESiJREoiURKIlEWs1mv+YtZpM4KocfE3RX9SK2aKHfTsZzPy4/JbNJFvZms7/5VU8mUeb+M+6rn+Uj6mrZjTrUju8jzVlxc2pT4eaumqUqitVrXc81Z3DZweaYDxYbI/U1tUMe8qWN7wtqiZt1DG96oNFJIA3k7h51fyQBcq7E2Fyv0bbRbCKvuqB8hivnD3bTi7mqC9204nmpKxWKURKIlESiKe+9rJ8bfcanqu3f1PmpZ+1f1PmoKgUSURKIvz9rJZ8zdTR+7I2PhJyv6EV9Bo5d7Ax/MfyrzSSbyFru5WryZX/O2SqTlomKHwztL+hx5VVMah3dUXcHZ+qrWLxbFQTzzXWVyVy1T/KlpRpLsw5OxEBu6izAMT8iB5VcMDp2sp95xd5K1YPAGQbzi7yXP6tQxvcxCV1RA4LFjgEA5xnv4b66FY57YHFgJNuC36tz2wuLBc2X6Ar5+qMlESiJREoiURKIlESiJREoirbla0x6lqp/O/0QfU/KrJgNL7056D6qwYJT6zHoPqoOSCyzJNMRuVQgPex2j9o+dSf1BLZjI+Zv+fFSY5LZjY+eatCquq2uG5WdIbFskIO+R8kflTef5itd3AYdqYyftHzP2uu1gsW1MX8h8z9rrgdSbDnr2FeoNtnwTpfUAedd/Ept1TPPdb4rt4hLu6dx7rfFXvVDVKSiJREoiURKIp772snxt9xqeq7d/U+aln7V/U+agqBRJREoiqrla0ZszRzgbpF2W+JOHzU/y1a8An2o3RHhn4H7qzYJNtRmM8M/ArF5LdLc1cmJjhZhgfGu9fmCw8xUuOU28g3g1b5cfopMYg3kO2NW+XFW/VPVVXFa56j+mSrNE6oxAD7QOGA3Bt3WBu8AOyu1h2LfpozG8Ejh6Lr0GJ/p2FjxccFVWkrJoJXif1kYg+XX4Eb6tcMrZYw9uhVmikbKwPboVb3J1p4XNsI2P4sQCnPEr+y39D3jvqoYvR7ibbHuuz8eIVWxSl3Mu0NHZ+PELrK5K5aURKIlESiJREoiURKIsLTGkktoXmc9FRnxPAAd5O6pqeB08gjbqVNBC6aQMbxVB6SvnnleVzlnbJ/oB3AbvKr/AAxNhjEbdArvFE2JgY3QK6tRtEejWkasMO3TfxbqPgMDyqk4nU7+oc4aDIKoYjUb6ckaDILf1oLRVIcoGl/Sbx9k5SPoL/h9Y+bZ8sVeMJptxTi+pzP0+SuOGU+5gF9Tn+eC6fkj0VgS3LDj+GnhuZz8wo8jXLx+o92EdT9Pqudjc/uxDqforIqtqvpREoiURKIlEU997WT42+41PVdu/qfNSz9q/qfNQVAokoiURabW/RHpVrJGB08bSfEu8Dz4edbmH1P6edr+Gh6fma26Go3Ewfw0PRUTG7RuCMqynI7QVOR5gir4Q17bHMFXQgObY5gq+tWdMLd26SjGSMOPdYesP6juIqg1tMaaYxnw6Kk1dOYJSw+HRbWtVayr3lQ1bLr6VGOkoxIB1qODeXA93hVhwSu2DuH6HTry8fPqu7g9Zsncv0OnXkq90JpV7WZZozvXiOpgeKnu/wBj1VYqmnZURmN/Fd2ogbPGWOV56B0zHdxCWI9zL1q3WD/zfVEqqWSmk2H/AMqm1NM+nfsPWxrXWulESiJREoiURKIo55lRSzsFVRkknAAHEk161pcQ1ouSsmtLjstFyqZ151qN5JspkQIeiPfPDbI+g6vOrphmHClZtO94/Lu9VbcOoBTt2ne8fl3KXk71cNzOJXH4MRBOf2mG9VH6E927rrHF64QRbDfed8hz9PsscUrBDHsN953lz9FctUxVJc3r5p4Wlsdk4lkyqdo95vIH5kV0sLo/1E4v7ozP0HiuhhtLv5hf3RmfTxVL2ds0sixoMs7BR4k4q6ySNjYXu0Gatz3tjaXO0Cv/AELo5baCOFeCLjPaeLHzJJr59UzmeV0juKo9RMZpDIeKzahUKURKIlESiJRFPfe1k+NvuNT1Xbv6nzUs/av6nzUFQKJKIlESiKouU3V7mZvSEH4cp6WOCv1/xcfHNW/Ba3ex7p2rfL7K04RV7yPdO1b5fZYGomsnoc2HJ5mTAf8AKepwO7r7vAVPilD+piu33hp6KfEaP9RHdvvDT0V1owIBBBB3gjgQew1SSCDYqoEEGxRhnceFAbIqk181MNuTPAuYScso/sz/AKPpVuwvFBMBFKfa58/urRhuIiUCOQ+15/dczoLTUtpJzkTY95T6rDsYV06qljqWbEg+y6FRTR1DNl4Vuat66292ApIil9xjxP5G4N4caqNZhU1ObgbTeY+qq9XhssGYzbz9V01cxc5KIlESiJRFrdNaegtV2ppAp6lG9m8F4+fCtmmo5qg2jbfv4LYp6WWc2YPRVHrbrhLenZH4cIO5AfWxwLnrPdwH61bqDDI6UbRzdz9FaaLD2Uwvq7n6LF1W1bkvZNlQVjB6cnUo7B2t3VLXV0dKy514BSVlYymZc68Aru0Zo+O3jWKJdlFGB39pJ6ye2qRNM+Z5e83JVPlldK8vecyvq/vUhjaSRtlFGSf/AF2nuryKJ0rwxguSvI43SODGi5KovWjTr3k7SNkLwRfdXq8zxNXqipG0sQYNeJ71c6OlbTxhg14nvXaclmruP+7kHHIiBHVwZ/6Dzri45W3/APrs8fT6rkYxWX/wN8fRWRVbVfSiJREoiURKIlEU997WT42+41PVdu/qfNSz9q/qfNQVAokoiURKIsTSmj0uInikGVYYPaOwjvB31LBM+GQSM1ClhldE8PbqFResWhJLOYxSDdxVup16iP6jqNXukq2VMYe3xHIq50tSyojD2/Dkup1A1z5nFvcN+FwRz/Z56m/J39Xhw5WK4XvbzRD2uI5/fz6683E8N3n+WIZ8Rz+/n1Vqg54VVFWkZQRg7waA2QGyrzWrk6DEyWmFPExHcp+A/s+HDwqxUONltmT59/qu7R4wW+xNn3+qre7tHiYpIjIw4hhg/r9asscjJG7TDcKwMkbI3aabhbnQ+uV3b4Cy7aj9mTpDyPEeRrSqMLpp8y2x5jL7LUnw6nmzLbHmMl1dnypjhLb+aP8A5SP61yZP6e/Y/wCI/PJcyTA/2P8AiPzyWZ/1Rt/3M38v+qof/j837m/P0UX9jm/cPn6LHuuVNB7O3Yn87gfoAc1Iz+nnf83jwH8LNmBu/wCT/gP4XOaU5QbuXcrLEvYg3+bHJ+WK6UGC00fvDaPet+HCaePUbR71zEkjyNlizsTxJJYnxO811A1rG2GQC6QDWCwyC7HVjk+lmIe4zFH7v9o3l+yO87+6uNW41HFdsXtO+X3XJq8Wjj9mL2j8vurU0fYxwRiOJAiLwA+pPWe81VJZnyvL3m5KrUsr5XF7zcr7u7pIkZ5GCooySTgCvI43SODWC5K8Yxz3BrRclU1rrrY16+ymVgU9Fetj7zf0HVVzw3DW0rdp2bj8u4K2YfQCmbd2bj+WXxqRqwb2XLAiFD0z2/kB7T19g8q9xKvFLHYe8dPVZYhWimZYe8dPVXXFGFUKoAUDAA4ADcABVJc4uNzqqeSXG5X3Xi8SiJREoiURKIlEU997WT42+41PVdu/qfNSz9q/qfNQVAokoiURKIlEWq1j0DHeRGOTcRvRxxU9veO0ddbVHWPpZNtviOa2qWqfTv2m+I5qktO6FltJTHKuOxh6rDtU1d6WqjqWbbD9lb6epZOzbYug1O14e1xFNmSHq95PhzxHd8q5+IYS2ou+PJ3yK0a7DGz+2zJ3yKtnR9/HOgkicOp6x9COo9xqpSwvidsvFiqxLE+J2y8WKyajUaw9JaLhuF2Zo1cd43jwYbwe8VNDUSwu2o3WKlinkiO0w2XGaU5MImyYJWj/ACsNpfI7iP1rswY/I3KVoPTJdeHG5BlI2/yXO3PJteL6picdzEfowFdJmO0ztbjwW+zGac63HgsQ6g337kfxr/7qX+8Un7vkVL/daX93yKnt+Tq9bisafE/+kGsH43St0JPh/CwdjFMNCT4LfaN5LgMGecn8sYx/O3/qufN/UB0iZ8fT7rRlxw6Rt+K7DQ+rVta74ogG949Jv4jw8BiuPUV09R2jsuXBcqetmn992XLgtvWotVanT+sMFmm1K3S/ZQb3bwHZ3ndW3SUUtS6zBlz4LapqSWodZgy58FT+s+tE16/SOzGPVjB3DvPvHv8AlirhRYfFSt9nM8SrVR0MdM3LM81JqlqrJev1rCp6b4/lTtb6dfUDjX4iylbzcdB69y8ra5lM3m7gPVXTo6wjgjWKJQqKNw+pJ6ye2qVNM+Z5e83JVQllfK8vebkrJqNRpREoiURKIlESiJRFPfe1k+NvuNT1Xbv6nzUs/av6nzUFQKJKIlESiJREoiwNNaHiuozHMuRxB4Mp7VPUanpqmSnftxlT09RJA/aYVUGtOps1mSwHOQ9TgcB+cfs+PD6VcKHFIqkW0dy9FaqPEY6gW0dy9FqNE6Xmtn24ZCh6+w9zKdxrcnpop27MgutqanjmbsyC6sTQfKZG2FuUKN76b18SvEeWartTgLxnCbjkdfTyXBqMFeM4jfuOv58F2ujtKQzrtQyo4/Kd48RxHnXDmp5YTaRpC48sEkRs9pCzKiUSURKIlESiLTaW1ptbf2ky7Xur0m+Q4edbkGH1E/uNy5nJbcNDPN7rcua4TT3KXI+Vtk5se+2C/ku9R+td6lwFjc5jfuGnr5LtU2CsbnKb9w09fJcNNM8rlmLO7Hickkmu61rY22aLALtNa1jbDIBdzqpyePJiS7yicRHwdvi90fr4Vwq7GmsuyDM8+Hhz8uq4tbi7WexDmefD7+XVWfbW6xqERQqqMAAYAFVd73PcXONyVXHvc8lzjclS1isUoiURKIlESiJREoiURT33tZPjb7jU9V27+p81LP2r+p81BUCiSiJREoiURKIlEXhFEXHawcntvPlovwXPYMofFOryx4V2aTGpovZf7Q+fx9V1qbF5YvZf7Q+fx9VX+mNTLu33mPbX3o+kPMcR5irBT4pTTZB1jyOX2XdgxKnm0dY8jl9loI3KkFSQRwIOCPA10CARYrdIBFit5Za43sWAtwxHY2G/VgTWjJhlLJqweGXktOTDqZ+rB4ZLaR8pV4OIhPih/owrVOBUp5/H7LWODU55/H7L7/6m3fuQfwt/rrH+w03N3xHovP7LT83fEeix7jlFvWGAyJ3qgz/NmpGYJSNOYJ8fSyzbg9MNQT4/wtJf6euZxiWeRh2bWF/hG6t6KjgizYwBbkdLDH7jQFgQxM5CqpZjwAGSfACp3ODRdxsFO5waLk2XW6F5PLmbBlxCn5t747kH9SK5NTjVPFkz2j8vj6Ll1GLwR5M9o/L4qxtX9U7e0wUXak/ePvby6l8qrdXiM9Tk42HIaLgVNfNUZONhyC3taK0koiURKIlESiJREoiURKIlEU997WT42+41PVdu/qfNSz9q/qfNQVAokoiURKIlEWDb6UR55YAG24gpYnGDtjIwc5qd9O5sTZTo6/yU74HNibIdHX+SzqgUCURKIlEWu0joO3n9rCjntI6X8Q31sQ1c8PuOIU8VVNF7jiFz15ybWjnKmWPuVgR8mBP610Y8dqW5OsfD0st9mM1DdbHw9FrpeSyP9m4ceKA/Qitlv9Qv4sHxWwMcdxYPioJuTBVUsblsKCT+GOoZ96s24+5xAEevf9lm3G3OIAZ8/smheTyCeFJefl2XGQNlVPnxpU43NFIY9gXHefslRi8sTyzZFx1+y2VpqjYRXC27RySSGMyBnbK7IOzg7ON/lWtJiVZJCZg4AXtkPW/mtd+IVb4jKCAL2y/D5rsLKxjhGzFGiDsVQPpXHkmkkN3uJ6rlSSvkN3klZFRqNKIlESiLBm0mizxwENtyKzA7tnCccnOc76mbTudE6UaAgfFTNgc6IycAbfFZ1QqFa7QmkzcIzGGSLZcrhxgnHWO7f+hrYqYBC4NDg64vkp6iEROADg7K+S2Na6gSiJREoiURKIp772snxt9xqeq7d/U+aln7V/U+a1WldFJcAB2kXGcFHZCCevokZ86QVDoTdoB6gFZQzuiNwB4gFc7qbabaTpPJM0yM0MhaV968VKjPR3dY38d++ujiMmy5jowA0gOGQ148M1v18my5jowA02cMhqsfVfR4n52Z5ZzCkrCBeefARD62c9LJ7eypK6YxbMbWt2iBteyNTw0WdZMY9mNrW7RGfsjU+Cm0JZvpBTczyyrGzMIoo3KKqKSuW2d7Mccf+DCplbRO3MTQSNSRfP0WFRI2kO5jaLjUkXzUkfOWV3FAZZJILgMF2ztPE6jO5zvwc8D/AErE7FVTul2QHste2hHRYnYqYHSbIDmWvbQjotVozQBa/u4/S7obCx9MSYd9pM9Nsb8dVbc1YG0kT92zO+VshnwW1NVhtNG/dtzvlbIZ8F1ul9E85Eo56dGjU4dJNlidnGWI9auRT1OxITstIJ0Iy14LlwVGw8nZab8CPJcfoa2aXR3pE0ly7KpEaxOwZQGxnAPSbOSSeod1diokbHW7mNrQDrcDl8h04rqzvayr3TA0A63A5fL1WZf6cnS0tElk5mac4eRtxRF4tg8GIx8zUMVJE6olcwbTW6AcTy6KKOlidPI5g2mt0HM+ixtIy20MRktdIPzyDaAafbEuOKsh3HPdjfUkLZ5X7E0A2Tlk21u8FSRNmkfsTQjZP/ja3QruNEXvPwRS4xtorY7CRkiuHURbqV0fI2XGnj3cjmcjZY2sxn9Gk9FGZsALwzvIDEZ3ZC5qWi3O/bvvd/PqpKTdb5u+91cjpyGG3tucF3Ml0FDAekF2L7iVZASCM5B3AV16V0s8+zuwY7/tsLcwdV1Kd0k02zuwWf8AW2S6LSURurFX52SImLnDzbbO0SmSp3erv4VzoXCnqi3ZDs7Zi/HXqtCJwgqS3ZBztn1Wv1F0MRBbzekXBGxnmi/4W/IxsY4dfGtjFKoGV8ew3XW2fxWxiNSDI+PYbrrbNYN3oInSap6VcjagZ9oSdJen6inG5O6p46sChLt23JwFrZaa9VMyqAoy7Ybk4C1stNeq6LS92bGyd9tpGjXCtIdpmZjhdo7s7z8hXOp4/wBXVBtgAToOXcufBH+qqA2wAPJc3bLaNGGm0m5nYZLrPshW7FQbgB2V0nmoa+0cA2Bw2b3HedV0H79rrMhGzy2frqtjq7MdIWxWSaQPDKV52FtgvsjotkdRDcK1qtoo57saLOF7EXt3KCqaKSa7WizhexF7dywtTtHSXMJ5+eYxxyOiKrspYg5Z5HB2mOTgDOBip8RnZBIN0wXIBOQNu4DQd6mrpmQyDdtFyATkPgBotjobbtr97XnHkiaHnU5xtooQ2yVDHfj/AGrWqdmekE+yA4O2TYWvlqteo2ZqYTWAcDY245LXaW0IW0lEvpNyOcSR8h96b87MZxuXu7q2YKsCicd23Igaa9571sQ1IFI47DciBpr3nvXTnQmYFhae4OG2uc5zEpOSRlwOG/6Vy/1VpTIGN6Wy+C5v6m0pkDW9LZfBavUIvs3SvI8hS6dAzsWYhQoGSa2sV2dqNzQBdgNh4rZxLZ2oy0AXaDksfRsL6ReWWSWVIFkKRRxsU2tncXdhvOeypJnNomtjY0F5FySL68ApJXNo2tY1oLiLkkX8AvqdH0fPBsyySW8782ySMWKOw6JRjvxu4ePl40srYn3aA9ovcC1xxuvGltXE67QHtF7jK443WJrZZSwT2728821LORsO5aNS/WE7Bk7qmoJY5YntlYLNbqBY5d6lopGSxvbI0Wa3UDP4rP0xq3sQPJHcXAmRS4cysdoqNo7Serg44AVr09dtShj2N2SbW2R56qCCs2pAxzG7JytYfyt3q/eme2hlb1njBbHDON+POtKriEU72DQFadTGIpnMGgK2Fa6gU997WT42+41PVdu/qfNSz9q/qfNQVAolw2tkr2k8jxKT6XFzQx++U7KH+Fz8q7tA1tTE1rz2Zv8A+vH5hdmia2oiDXnszf8A9ePzC6rRWjVht0gHBU2T3nHSPmcmuTPOZZjLzN/Rc2aYySmTmbrmtXtLJYR+i3ZMZjZthyp2JEJLAhgMZ38K6dXTOrH7+DO+o4groVVO6qdvoc76jiCpFuPT72B4lb0e32mMhUhZHYAAJnBOMZz/ALZxLP0dM9rz7b7C3IDmsSz9LTva8+2/K3Id6jfSMdnpK6e4JRJo4yjbJIbYXZYDA47uFZCB9TRRtiFy0m46lZCF9RSRtjzLSb+JU2itLiGz27p2UyvIYw+0XIYnYAXeeGPmKwnpjLU7MAB2QL2tbvWE1OZKjZhAOyBe1rd685O9Ixi2ity2zMu1lGBBxtFsjI3jB6q9xeB5ndKBdptn4L3FIX750oF25Z+Cydc7Vs29ykZk5hyXQDJKOMNgdZHZUWHSNs+FxttjI940UdBI2z4nG20Mj3jRY17rLatGRaoss7DCRrHvDHdlwRhQOJz2VJFQVDX3nOywam/Duz4qSOinD7zHZaNTfyXT6OjdYo1kILhFDEAAFgBkgDcN9cyZzXSOLNL5dFzpS0vJbpdaLX0PzCY2+a51OfCZ2jFnp8N+OFb2FbO9N7bVjs3/AHcFuYbs706XsbX58FpdIXNibeSOxhSSZ4yo5uPpKGG8tIRu3dROTW7EyrErX1LiGg3zPkFuRMqhK19Q4hoPE/RZur2kjcJzMTbUaWaqd3CYgrsk9uOqoauAQu3jxYl5P/qoaqEQu23ixL7+C1NppjbsIbSFpFu9pUKKGDJsyZYscbl2fr41tyUuzVvqJADHYm+Vjll81tPp9mqdO8AszN8rHL1W605drbaRhnmJWJoGj28EgNtbWDjhurSpY3T0b4o83BwNu6y06eN01I6Nmbtq9u6yxjaSX9tfYLlJZMwbeQCECkbIbgpIxUu8ZSTw3tdo9q3f6KXeMpZor2uB7Vu9ZFlrPZiIc8gjmUAPE0R29rgdkbO/JqKTD6kvO7N2nQ3yt8VHJQ1Bf/jN28DfK3xWXovSvMW5mvCIRJITGmzgqp9RCqjJbAJ7ainp97Nu6f2rDM31PE58FFNBvZd3B7Vhmb8eJ6LA1A0rEI+YYlZWeRwrKwyudrOSMcD21PitPIX70ZtAAvcaqfEoHl+8GbbAXuFiy6x2/wD/AEhOHJhW3KGQIxUNtbWMgb9w48KlbQzfot1b2i69ri9rdVIKOb9Ju7e0XXtcaWWdp6/SK8tLlyRAY3XnACVBcArnA3Zz9eyoKWF0lNLC33rg26aqGmidJTyQt964y8196G00oe7upJWFszosRfawdlcMUU9RPYN9eVFKdmKBjfbAJNrc8rryemOzHCxvtgG9rc+Kw9StMxK86MWVprp2j2kYbYfGzgkYHq8DU2JUsjmsc0XDWAHMZWUtfTSFrHDMNaAcxlZSaGv10c0tvc7SR84Xhl2SUZX37JYZwwPb/wDuNTC6tDZoczaxF87hYzxGsDZYszaxHG4X1e3g0jPbpAGaGGQSyS4IXKZ2VUkbzvryKI0UT3S5OcNkDjnqSvI4zRxPdJk5w2QOOepUetOm4TcWwVixgnzLsqzbAAxvIHHPUKyoaSUQyEi203K5Gayo6aQRPJFtpuWYzW20xrDb+il+dBEyOI9zZc4K4C4zxIrUp6Kff7Oz7pF9MlqwUk2/2dn3SL9yg1F0rE1vFbhiJo4xtIVYEAHGd4wfKs8Up5GzOlt7JORuFJiMDxK6W3sk65Lp65i5qnvvayfG33Gp6rt39T5qWftX9T5qCoFEvCKL1e0Xi8ZQeIzQEjReg2QCi8RlB4gGgJC9vZCoPVS6XTHXS6L2i8XyEA4AUuV7cr6ovEoi+VQDgAKEkr0kleqoHAUJul0CjOcDNLlLlGUHiM0Bsl7L0UXi+SgznAzS5XtyvWUHiKA2S6Yoi8CDGMDFLlLlelRwxupcpdCo4YGKXKXKEUuiMoPEZoDZL2QDHCiIFHZS6XXmwOwbuFLlLle466XRe0Xi/9k="/>
          <p:cNvSpPr>
            <a:spLocks noChangeAspect="1" noChangeArrowheads="1"/>
          </p:cNvSpPr>
          <p:nvPr/>
        </p:nvSpPr>
        <p:spPr bwMode="auto">
          <a:xfrm>
            <a:off x="155575" y="-944563"/>
            <a:ext cx="2324100" cy="197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>
              <a:latin typeface="Verdana" pitchFamily="34" charset="0"/>
            </a:endParaRPr>
          </a:p>
        </p:txBody>
      </p:sp>
      <p:pic>
        <p:nvPicPr>
          <p:cNvPr id="2355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ZoneTexte 5"/>
          <p:cNvSpPr txBox="1">
            <a:spLocks noChangeArrowheads="1"/>
          </p:cNvSpPr>
          <p:nvPr/>
        </p:nvSpPr>
        <p:spPr bwMode="auto">
          <a:xfrm>
            <a:off x="2124075" y="1844675"/>
            <a:ext cx="49688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4800">
                <a:latin typeface="AngsanaUPC" pitchFamily="18" charset="-34"/>
                <a:cs typeface="AngsanaUPC" pitchFamily="18" charset="-34"/>
              </a:rPr>
              <a:t>Merci</a:t>
            </a:r>
          </a:p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Personnalisé 6">
      <a:dk1>
        <a:sysClr val="windowText" lastClr="000000"/>
      </a:dk1>
      <a:lt1>
        <a:sysClr val="window" lastClr="FFFFFF"/>
      </a:lt1>
      <a:dk2>
        <a:srgbClr val="323232"/>
      </a:dk2>
      <a:lt2>
        <a:srgbClr val="55C81C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A9DB66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2677</TotalTime>
  <Words>539</Words>
  <Application>Microsoft Office PowerPoint</Application>
  <PresentationFormat>Affichage à l'écran (4:3)</PresentationFormat>
  <Paragraphs>123</Paragraphs>
  <Slides>18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Aspect</vt:lpstr>
      <vt:lpstr>SNDL</vt:lpstr>
      <vt:lpstr>Diapositive 2</vt:lpstr>
      <vt:lpstr>Diapositive 3</vt:lpstr>
      <vt:lpstr>Diapositive 4</vt:lpstr>
      <vt:lpstr>Diapositive 5</vt:lpstr>
      <vt:lpstr>Diapositive 6</vt:lpstr>
      <vt:lpstr>WWW.SNDL.CERIST.DZ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sndl</dc:title>
  <dc:creator>tassadit alloune</dc:creator>
  <cp:lastModifiedBy>tass</cp:lastModifiedBy>
  <cp:revision>244</cp:revision>
  <dcterms:modified xsi:type="dcterms:W3CDTF">2014-03-17T08:49:49Z</dcterms:modified>
</cp:coreProperties>
</file>