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2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AFABE9-8D98-4587-9087-FF9FE736C67F}" type="datetimeFigureOut">
              <a:rPr lang="fr-FR" smtClean="0"/>
              <a:pPr/>
              <a:t>22/01/2015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C2F58D-6535-472B-9F3E-3C8C647CE2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A2A0-1B92-482B-9823-1A4524C63B31}" type="datetimeFigureOut">
              <a:rPr lang="fr-FR" smtClean="0"/>
              <a:pPr/>
              <a:t>22/01/2015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13A6BD-006C-43E8-9F50-4AC5463FB7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ctangle à coins arrondis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ctangle à coins arrondis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892FF167-7DB3-4BF1-8DE2-2B988E186390}" type="datetime1">
              <a:rPr lang="fr-FR" smtClean="0"/>
              <a:pPr/>
              <a:t>22/01/2015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766B1A8-97AC-481B-95FB-EB8E9367A4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3EC1B-5BCC-4F7E-819F-451B1EA9C551}" type="datetime1">
              <a:rPr lang="fr-FR" smtClean="0"/>
              <a:pPr/>
              <a:t>22/01/2015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6B1A8-97AC-481B-95FB-EB8E9367A4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4B689-C928-4E25-94B0-CE59DC958C57}" type="datetime1">
              <a:rPr lang="fr-FR" smtClean="0"/>
              <a:pPr/>
              <a:t>22/01/2015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6B1A8-97AC-481B-95FB-EB8E9367A4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10999-1899-4483-8B21-99F0603B3934}" type="datetime1">
              <a:rPr lang="fr-FR" smtClean="0"/>
              <a:pPr/>
              <a:t>22/01/2015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6B1A8-97AC-481B-95FB-EB8E9367A4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6" name="Espace réservé de la date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9043798-4659-4D39-81BA-114AEEFC8C70}" type="datetime1">
              <a:rPr lang="fr-FR" smtClean="0"/>
              <a:pPr/>
              <a:t>22/01/2015</a:t>
            </a:fld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766B1A8-97AC-481B-95FB-EB8E9367A4A4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8" name="Espace réservé du pied de page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fr-FR" smtClean="0"/>
              <a:t>Département IST 2015</a:t>
            </a:r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E44A098-439B-42EB-BD4F-48BD5FF9A0D5}" type="datetime1">
              <a:rPr lang="fr-FR" smtClean="0"/>
              <a:pPr/>
              <a:t>22/01/2015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766B1A8-97AC-481B-95FB-EB8E9367A4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DC035-DE59-48CF-A4C2-F820CB2B26A1}" type="datetime1">
              <a:rPr lang="fr-FR" smtClean="0"/>
              <a:pPr/>
              <a:t>22/01/2015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6B1A8-97AC-481B-95FB-EB8E9367A4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9EAF5-FB89-45CA-BAC7-7CB5989321F2}" type="datetime1">
              <a:rPr lang="fr-FR" smtClean="0"/>
              <a:pPr/>
              <a:t>22/01/2015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6B1A8-97AC-481B-95FB-EB8E9367A4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8D0B-B3F0-402D-872F-D28AA0068F63}" type="datetime1">
              <a:rPr lang="fr-FR" smtClean="0"/>
              <a:pPr/>
              <a:t>22/01/2015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6B1A8-97AC-481B-95FB-EB8E9367A4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E1ABD-7DBC-47F1-AADA-A52A74FC7AF1}" type="datetime1">
              <a:rPr lang="fr-FR" smtClean="0"/>
              <a:pPr/>
              <a:t>22/01/2015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6B1A8-97AC-481B-95FB-EB8E9367A4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53E00-7BB5-41D3-925D-9E98999996E4}" type="datetime1">
              <a:rPr lang="fr-FR" smtClean="0"/>
              <a:pPr/>
              <a:t>22/01/2015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6B1A8-97AC-481B-95FB-EB8E9367A4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ctangle à coins arrondis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ctangle à coins arrondis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044EF610-727B-4F8A-956A-C06B809E9EDD}" type="datetime1">
              <a:rPr lang="fr-FR" smtClean="0"/>
              <a:pPr/>
              <a:t>22/01/2015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r>
              <a:rPr lang="fr-FR" smtClean="0"/>
              <a:t>Département IST 2015</a:t>
            </a:r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766B1A8-97AC-481B-95FB-EB8E9367A4A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csndl@mail.cerist.dz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sndl@mail.cerist.d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2401887"/>
            <a:ext cx="9144000" cy="1470025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/>
              <a:t/>
            </a:r>
            <a:br>
              <a:rPr lang="fr-FR" dirty="0"/>
            </a:br>
            <a:r>
              <a:rPr lang="fr-FR" dirty="0" smtClean="0"/>
              <a:t> Guide Simplifié de la Base De Données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51520" y="3861048"/>
            <a:ext cx="4953000" cy="1752600"/>
          </a:xfrm>
        </p:spPr>
        <p:txBody>
          <a:bodyPr/>
          <a:lstStyle/>
          <a:p>
            <a:r>
              <a:rPr lang="fr-FR" dirty="0" smtClean="0"/>
              <a:t>ElgarOnLine De</a:t>
            </a:r>
          </a:p>
          <a:p>
            <a:r>
              <a:rPr lang="fr-FR" dirty="0" smtClean="0"/>
              <a:t>EDWARD ELGAR Publishing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1259632" y="0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</a:rPr>
              <a:t>Centre de Recherche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</a:rPr>
              <a:t>sur l’Information Scientifique et Technique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8" name="Image 7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908720"/>
            <a:ext cx="1699366" cy="792088"/>
          </a:xfrm>
          <a:prstGeom prst="rect">
            <a:avLst/>
          </a:prstGeom>
        </p:spPr>
      </p:pic>
      <p:pic>
        <p:nvPicPr>
          <p:cNvPr id="9" name="Image 8" descr="elga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4725144"/>
            <a:ext cx="2376265" cy="862721"/>
          </a:xfrm>
          <a:prstGeom prst="rect">
            <a:avLst/>
          </a:prstGeom>
        </p:spPr>
      </p:pic>
      <p:pic>
        <p:nvPicPr>
          <p:cNvPr id="10" name="Image 9" descr="logo_sndl_deg_mini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79912" y="1844824"/>
            <a:ext cx="1259632" cy="620687"/>
          </a:xfrm>
          <a:prstGeom prst="rect">
            <a:avLst/>
          </a:prstGeom>
        </p:spPr>
      </p:pic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fr-FR" dirty="0" smtClean="0"/>
              <a:t>Accès aux </a:t>
            </a:r>
            <a:r>
              <a:rPr lang="fr-FR" dirty="0" err="1" smtClean="0"/>
              <a:t>ebook</a:t>
            </a:r>
            <a:endParaRPr lang="fr-FR" dirty="0"/>
          </a:p>
        </p:txBody>
      </p:sp>
      <p:pic>
        <p:nvPicPr>
          <p:cNvPr id="4" name="Espace réservé du contenu 3" descr="EE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1268760"/>
            <a:ext cx="6912768" cy="54239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8" name="Connecteur en angle 7"/>
          <p:cNvCxnSpPr/>
          <p:nvPr/>
        </p:nvCxnSpPr>
        <p:spPr>
          <a:xfrm rot="16200000" flipH="1">
            <a:off x="1367644" y="2888940"/>
            <a:ext cx="3888432" cy="2520280"/>
          </a:xfrm>
          <a:prstGeom prst="bentConnector3">
            <a:avLst>
              <a:gd name="adj1" fmla="val 50000"/>
            </a:avLst>
          </a:prstGeom>
          <a:ln>
            <a:solidFill>
              <a:srgbClr val="99CC00"/>
            </a:solidFill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Ellipse 10"/>
          <p:cNvSpPr/>
          <p:nvPr/>
        </p:nvSpPr>
        <p:spPr>
          <a:xfrm>
            <a:off x="1547664" y="4149080"/>
            <a:ext cx="504056" cy="504056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1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EE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7" y="880914"/>
            <a:ext cx="7344816" cy="5834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Ellipse 4"/>
          <p:cNvSpPr/>
          <p:nvPr/>
        </p:nvSpPr>
        <p:spPr>
          <a:xfrm>
            <a:off x="395536" y="2708920"/>
            <a:ext cx="504056" cy="504056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2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7" name="Image 6" descr="Captur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2204864"/>
            <a:ext cx="5328592" cy="44452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1" name="Connecteur droit avec flèche 10"/>
          <p:cNvCxnSpPr/>
          <p:nvPr/>
        </p:nvCxnSpPr>
        <p:spPr>
          <a:xfrm>
            <a:off x="2051720" y="2924944"/>
            <a:ext cx="360040" cy="0"/>
          </a:xfrm>
          <a:prstGeom prst="straightConnector1">
            <a:avLst/>
          </a:prstGeom>
          <a:ln>
            <a:solidFill>
              <a:srgbClr val="99CC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Ellipse 14"/>
          <p:cNvSpPr/>
          <p:nvPr/>
        </p:nvSpPr>
        <p:spPr>
          <a:xfrm>
            <a:off x="3779912" y="2492896"/>
            <a:ext cx="360040" cy="288032"/>
          </a:xfrm>
          <a:prstGeom prst="ellipse">
            <a:avLst/>
          </a:prstGeom>
          <a:noFill/>
          <a:ln w="57150">
            <a:solidFill>
              <a:srgbClr val="99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8" name="Connecteur droit avec flèche 17"/>
          <p:cNvCxnSpPr/>
          <p:nvPr/>
        </p:nvCxnSpPr>
        <p:spPr>
          <a:xfrm flipV="1">
            <a:off x="4572000" y="3429000"/>
            <a:ext cx="0" cy="360040"/>
          </a:xfrm>
          <a:prstGeom prst="straightConnector1">
            <a:avLst/>
          </a:prstGeom>
          <a:ln>
            <a:solidFill>
              <a:srgbClr val="99CC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1" name="Ellipse 20"/>
          <p:cNvSpPr/>
          <p:nvPr/>
        </p:nvSpPr>
        <p:spPr>
          <a:xfrm>
            <a:off x="4355976" y="3789040"/>
            <a:ext cx="504056" cy="504056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3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868144" y="1772816"/>
            <a:ext cx="3024336" cy="1440160"/>
          </a:xfrm>
          <a:prstGeom prst="rect">
            <a:avLst/>
          </a:prstGeom>
          <a:solidFill>
            <a:schemeClr val="bg1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002060"/>
                </a:solidFill>
              </a:rPr>
              <a:t>La totalité des livres en </a:t>
            </a:r>
          </a:p>
          <a:p>
            <a:pPr algn="ctr"/>
            <a:r>
              <a:rPr lang="fr-FR" dirty="0" smtClean="0">
                <a:solidFill>
                  <a:srgbClr val="002060"/>
                </a:solidFill>
              </a:rPr>
              <a:t>« Developpement </a:t>
            </a:r>
            <a:r>
              <a:rPr lang="fr-FR" dirty="0" err="1" smtClean="0">
                <a:solidFill>
                  <a:srgbClr val="002060"/>
                </a:solidFill>
              </a:rPr>
              <a:t>Studies</a:t>
            </a:r>
            <a:r>
              <a:rPr lang="fr-FR" dirty="0" smtClean="0">
                <a:solidFill>
                  <a:srgbClr val="002060"/>
                </a:solidFill>
              </a:rPr>
              <a:t> »</a:t>
            </a:r>
          </a:p>
          <a:p>
            <a:pPr algn="ctr"/>
            <a:r>
              <a:rPr lang="fr-FR" dirty="0" smtClean="0">
                <a:solidFill>
                  <a:srgbClr val="002060"/>
                </a:solidFill>
              </a:rPr>
              <a:t> accessibles via SNDL</a:t>
            </a:r>
            <a:endParaRPr lang="fr-FR" dirty="0">
              <a:solidFill>
                <a:srgbClr val="002060"/>
              </a:solidFill>
            </a:endParaRPr>
          </a:p>
        </p:txBody>
      </p:sp>
      <p:cxnSp>
        <p:nvCxnSpPr>
          <p:cNvPr id="24" name="Connecteur droit avec flèche 23"/>
          <p:cNvCxnSpPr>
            <a:endCxn id="15" idx="7"/>
          </p:cNvCxnSpPr>
          <p:nvPr/>
        </p:nvCxnSpPr>
        <p:spPr>
          <a:xfrm flipH="1">
            <a:off x="4087225" y="2132856"/>
            <a:ext cx="2111134" cy="402221"/>
          </a:xfrm>
          <a:prstGeom prst="straightConnector1">
            <a:avLst/>
          </a:prstGeom>
          <a:ln>
            <a:solidFill>
              <a:srgbClr val="99CC0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3" name="Espace réservé du pied de page 2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EE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980728"/>
            <a:ext cx="7315834" cy="47400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Accolade fermante 5"/>
          <p:cNvSpPr/>
          <p:nvPr/>
        </p:nvSpPr>
        <p:spPr>
          <a:xfrm>
            <a:off x="7524328" y="1124744"/>
            <a:ext cx="432048" cy="1512168"/>
          </a:xfrm>
          <a:prstGeom prst="rightBrace">
            <a:avLst/>
          </a:prstGeom>
          <a:ln>
            <a:solidFill>
              <a:srgbClr val="99CC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ccolade ouvrante 6"/>
          <p:cNvSpPr/>
          <p:nvPr/>
        </p:nvSpPr>
        <p:spPr>
          <a:xfrm>
            <a:off x="395536" y="1196752"/>
            <a:ext cx="288032" cy="1368152"/>
          </a:xfrm>
          <a:prstGeom prst="leftBrace">
            <a:avLst/>
          </a:prstGeom>
          <a:ln w="19050">
            <a:solidFill>
              <a:srgbClr val="99CC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884368" y="1268760"/>
            <a:ext cx="1115616" cy="1152128"/>
          </a:xfrm>
          <a:prstGeom prst="rect">
            <a:avLst/>
          </a:prstGeom>
          <a:ln>
            <a:solidFill>
              <a:srgbClr val="000099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rgbClr val="002060"/>
                </a:solidFill>
              </a:rPr>
              <a:t>Notice </a:t>
            </a:r>
          </a:p>
          <a:p>
            <a:pPr algn="ctr"/>
            <a:r>
              <a:rPr lang="fr-FR" dirty="0">
                <a:solidFill>
                  <a:srgbClr val="002060"/>
                </a:solidFill>
              </a:rPr>
              <a:t>de l’ouvrage</a:t>
            </a:r>
          </a:p>
        </p:txBody>
      </p:sp>
      <p:sp>
        <p:nvSpPr>
          <p:cNvPr id="9" name="Rectangle 8"/>
          <p:cNvSpPr/>
          <p:nvPr/>
        </p:nvSpPr>
        <p:spPr>
          <a:xfrm>
            <a:off x="5004048" y="5705872"/>
            <a:ext cx="4139952" cy="1152128"/>
          </a:xfrm>
          <a:prstGeom prst="rect">
            <a:avLst/>
          </a:prstGeom>
          <a:ln>
            <a:solidFill>
              <a:srgbClr val="000099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rgbClr val="002060"/>
                </a:solidFill>
              </a:rPr>
              <a:t>Donne accès au texte intégral du chapitre en fichier PDF téléchargeable</a:t>
            </a:r>
          </a:p>
        </p:txBody>
      </p:sp>
      <p:sp>
        <p:nvSpPr>
          <p:cNvPr id="10" name="Rectangle 9"/>
          <p:cNvSpPr/>
          <p:nvPr/>
        </p:nvSpPr>
        <p:spPr>
          <a:xfrm>
            <a:off x="179512" y="5517232"/>
            <a:ext cx="1728192" cy="1152128"/>
          </a:xfrm>
          <a:prstGeom prst="rect">
            <a:avLst/>
          </a:prstGeom>
          <a:ln>
            <a:solidFill>
              <a:srgbClr val="000099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rgbClr val="002060"/>
                </a:solidFill>
              </a:rPr>
              <a:t>Donne accès au résumé du chapitre en HTML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67544" y="2924944"/>
            <a:ext cx="1728192" cy="648072"/>
          </a:xfrm>
          <a:prstGeom prst="rect">
            <a:avLst/>
          </a:prstGeom>
          <a:ln>
            <a:solidFill>
              <a:srgbClr val="000099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rgbClr val="002060"/>
                </a:solidFill>
              </a:rPr>
              <a:t>Sujets connexes</a:t>
            </a:r>
          </a:p>
        </p:txBody>
      </p:sp>
      <p:sp>
        <p:nvSpPr>
          <p:cNvPr id="14" name="Flèche courbée vers la droite 13"/>
          <p:cNvSpPr/>
          <p:nvPr/>
        </p:nvSpPr>
        <p:spPr>
          <a:xfrm>
            <a:off x="179512" y="1916832"/>
            <a:ext cx="144016" cy="1440160"/>
          </a:xfrm>
          <a:prstGeom prst="curvedRightArrow">
            <a:avLst/>
          </a:prstGeom>
          <a:ln>
            <a:solidFill>
              <a:srgbClr val="99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cxnSp>
        <p:nvCxnSpPr>
          <p:cNvPr id="16" name="Connecteur droit avec flèche 15"/>
          <p:cNvCxnSpPr>
            <a:stCxn id="10" idx="0"/>
          </p:cNvCxnSpPr>
          <p:nvPr/>
        </p:nvCxnSpPr>
        <p:spPr>
          <a:xfrm flipV="1">
            <a:off x="1043608" y="5013176"/>
            <a:ext cx="1584176" cy="504056"/>
          </a:xfrm>
          <a:prstGeom prst="straightConnector1">
            <a:avLst/>
          </a:prstGeom>
          <a:ln w="38100">
            <a:solidFill>
              <a:srgbClr val="99CC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avec flèche 19"/>
          <p:cNvCxnSpPr/>
          <p:nvPr/>
        </p:nvCxnSpPr>
        <p:spPr>
          <a:xfrm flipH="1" flipV="1">
            <a:off x="7308304" y="5085184"/>
            <a:ext cx="576064" cy="648072"/>
          </a:xfrm>
          <a:prstGeom prst="straightConnector1">
            <a:avLst/>
          </a:prstGeom>
          <a:ln w="38100">
            <a:solidFill>
              <a:srgbClr val="99CC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Pentagone 29" descr="Exploration de la Revue"/>
          <p:cNvSpPr/>
          <p:nvPr/>
        </p:nvSpPr>
        <p:spPr>
          <a:xfrm>
            <a:off x="179512" y="0"/>
            <a:ext cx="3744416" cy="531431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002060"/>
                </a:solidFill>
              </a:rPr>
              <a:t>Exploration du Livre</a:t>
            </a:r>
            <a:endParaRPr lang="fr-FR" b="1" dirty="0">
              <a:solidFill>
                <a:srgbClr val="002060"/>
              </a:solidFill>
            </a:endParaRPr>
          </a:p>
        </p:txBody>
      </p:sp>
      <p:sp>
        <p:nvSpPr>
          <p:cNvPr id="29" name="Ellipse 28"/>
          <p:cNvSpPr/>
          <p:nvPr/>
        </p:nvSpPr>
        <p:spPr>
          <a:xfrm>
            <a:off x="0" y="0"/>
            <a:ext cx="539552" cy="54868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/>
              <a:t>4</a:t>
            </a:r>
            <a:endParaRPr lang="fr-FR" sz="2400" b="1" dirty="0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fr-FR" dirty="0" smtClean="0"/>
              <a:t>Accès aux Revues</a:t>
            </a:r>
            <a:endParaRPr lang="fr-FR" dirty="0"/>
          </a:p>
        </p:txBody>
      </p:sp>
      <p:pic>
        <p:nvPicPr>
          <p:cNvPr id="4" name="Espace réservé du contenu 3" descr="EE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052736"/>
            <a:ext cx="6806247" cy="5151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8" name="Connecteur droit avec flèche 7"/>
          <p:cNvCxnSpPr/>
          <p:nvPr/>
        </p:nvCxnSpPr>
        <p:spPr>
          <a:xfrm flipH="1" flipV="1">
            <a:off x="5508104" y="1988840"/>
            <a:ext cx="1800200" cy="3528392"/>
          </a:xfrm>
          <a:prstGeom prst="straightConnector1">
            <a:avLst/>
          </a:prstGeom>
          <a:ln>
            <a:solidFill>
              <a:srgbClr val="99CC0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flipH="1">
            <a:off x="3563888" y="5517232"/>
            <a:ext cx="3744416" cy="504056"/>
          </a:xfrm>
          <a:prstGeom prst="straightConnector1">
            <a:avLst/>
          </a:prstGeom>
          <a:ln>
            <a:solidFill>
              <a:srgbClr val="99CC0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0" name="Ellipse 19"/>
          <p:cNvSpPr/>
          <p:nvPr/>
        </p:nvSpPr>
        <p:spPr>
          <a:xfrm>
            <a:off x="7380312" y="5301208"/>
            <a:ext cx="504056" cy="504056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1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EEJ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46428" y="816541"/>
            <a:ext cx="7651144" cy="5258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Accolade ouvrante 4"/>
          <p:cNvSpPr/>
          <p:nvPr/>
        </p:nvSpPr>
        <p:spPr>
          <a:xfrm>
            <a:off x="2051720" y="2924944"/>
            <a:ext cx="504056" cy="3024336"/>
          </a:xfrm>
          <a:prstGeom prst="leftBrace">
            <a:avLst/>
          </a:prstGeom>
          <a:ln>
            <a:solidFill>
              <a:srgbClr val="99CC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611560" y="3789040"/>
            <a:ext cx="1368152" cy="1440160"/>
          </a:xfrm>
          <a:prstGeom prst="rect">
            <a:avLst/>
          </a:prstGeom>
          <a:ln>
            <a:solidFill>
              <a:srgbClr val="000099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rgbClr val="002060"/>
                </a:solidFill>
              </a:rPr>
              <a:t>Liste </a:t>
            </a:r>
          </a:p>
          <a:p>
            <a:pPr algn="ctr"/>
            <a:r>
              <a:rPr lang="fr-FR" dirty="0">
                <a:solidFill>
                  <a:srgbClr val="002060"/>
                </a:solidFill>
              </a:rPr>
              <a:t>des </a:t>
            </a:r>
          </a:p>
          <a:p>
            <a:pPr algn="ctr"/>
            <a:r>
              <a:rPr lang="fr-FR" dirty="0">
                <a:solidFill>
                  <a:srgbClr val="002060"/>
                </a:solidFill>
              </a:rPr>
              <a:t>5 </a:t>
            </a:r>
            <a:r>
              <a:rPr lang="fr-FR" dirty="0" smtClean="0">
                <a:solidFill>
                  <a:srgbClr val="002060"/>
                </a:solidFill>
              </a:rPr>
              <a:t>revues disponibles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7" name="Ellipse 6"/>
          <p:cNvSpPr/>
          <p:nvPr/>
        </p:nvSpPr>
        <p:spPr>
          <a:xfrm>
            <a:off x="5508104" y="3501008"/>
            <a:ext cx="504056" cy="504056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chemeClr val="bg1"/>
                </a:solidFill>
              </a:rPr>
              <a:t>2</a:t>
            </a:r>
            <a:endParaRPr lang="fr-FR" sz="2800" b="1" dirty="0">
              <a:solidFill>
                <a:schemeClr val="bg1"/>
              </a:solidFill>
            </a:endParaRPr>
          </a:p>
        </p:txBody>
      </p:sp>
      <p:cxnSp>
        <p:nvCxnSpPr>
          <p:cNvPr id="10" name="Connecteur droit avec flèche 9"/>
          <p:cNvCxnSpPr/>
          <p:nvPr/>
        </p:nvCxnSpPr>
        <p:spPr>
          <a:xfrm flipH="1" flipV="1">
            <a:off x="4572000" y="3284984"/>
            <a:ext cx="936104" cy="288032"/>
          </a:xfrm>
          <a:prstGeom prst="straightConnector1">
            <a:avLst/>
          </a:prstGeom>
          <a:ln>
            <a:solidFill>
              <a:srgbClr val="99CC0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entagone 26" descr="Exploration de la Revue"/>
          <p:cNvSpPr/>
          <p:nvPr/>
        </p:nvSpPr>
        <p:spPr>
          <a:xfrm>
            <a:off x="251520" y="0"/>
            <a:ext cx="3744416" cy="531431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002060"/>
                </a:solidFill>
              </a:rPr>
              <a:t>Exploration de la Revue</a:t>
            </a:r>
            <a:endParaRPr lang="fr-FR" b="1" dirty="0">
              <a:solidFill>
                <a:srgbClr val="002060"/>
              </a:solidFill>
            </a:endParaRPr>
          </a:p>
        </p:txBody>
      </p:sp>
      <p:pic>
        <p:nvPicPr>
          <p:cNvPr id="6" name="Espace réservé du contenu 5" descr="EEJ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764704"/>
            <a:ext cx="6711904" cy="4392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8028384" y="836712"/>
            <a:ext cx="936104" cy="1152128"/>
          </a:xfrm>
          <a:prstGeom prst="rect">
            <a:avLst/>
          </a:prstGeom>
          <a:ln>
            <a:solidFill>
              <a:srgbClr val="000099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002060"/>
                </a:solidFill>
              </a:rPr>
              <a:t>Notice </a:t>
            </a:r>
          </a:p>
          <a:p>
            <a:pPr algn="ctr"/>
            <a:r>
              <a:rPr lang="fr-FR" dirty="0" smtClean="0">
                <a:solidFill>
                  <a:srgbClr val="002060"/>
                </a:solidFill>
              </a:rPr>
              <a:t>de la revue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44208" y="5517232"/>
            <a:ext cx="2304256" cy="1152128"/>
          </a:xfrm>
          <a:prstGeom prst="rect">
            <a:avLst/>
          </a:prstGeom>
          <a:ln>
            <a:solidFill>
              <a:srgbClr val="000099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002060"/>
                </a:solidFill>
              </a:rPr>
              <a:t>Donne accès au texte intégral de l’article  en fichier PDF téléchargeable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47664" y="5373216"/>
            <a:ext cx="2736304" cy="1152128"/>
          </a:xfrm>
          <a:prstGeom prst="rect">
            <a:avLst/>
          </a:prstGeom>
          <a:ln>
            <a:solidFill>
              <a:srgbClr val="000099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002060"/>
                </a:solidFill>
              </a:rPr>
              <a:t>Donne accès au résumé et au texte intégral de l’article en HTML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9512" y="1196752"/>
            <a:ext cx="1187624" cy="1296144"/>
          </a:xfrm>
          <a:prstGeom prst="rect">
            <a:avLst/>
          </a:prstGeom>
          <a:ln>
            <a:solidFill>
              <a:srgbClr val="000099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002060"/>
                </a:solidFill>
              </a:rPr>
              <a:t>Recherche d’articles dans la revue</a:t>
            </a:r>
            <a:endParaRPr lang="fr-FR" dirty="0">
              <a:solidFill>
                <a:srgbClr val="002060"/>
              </a:solidFill>
            </a:endParaRPr>
          </a:p>
        </p:txBody>
      </p:sp>
      <p:sp>
        <p:nvSpPr>
          <p:cNvPr id="14" name="Accolade ouvrante 13"/>
          <p:cNvSpPr/>
          <p:nvPr/>
        </p:nvSpPr>
        <p:spPr>
          <a:xfrm>
            <a:off x="1403648" y="1268760"/>
            <a:ext cx="144016" cy="1224136"/>
          </a:xfrm>
          <a:prstGeom prst="leftBrace">
            <a:avLst/>
          </a:prstGeom>
          <a:ln>
            <a:solidFill>
              <a:srgbClr val="99CC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Accolade ouvrante 14"/>
          <p:cNvSpPr/>
          <p:nvPr/>
        </p:nvSpPr>
        <p:spPr>
          <a:xfrm>
            <a:off x="1403648" y="3284984"/>
            <a:ext cx="144016" cy="1224136"/>
          </a:xfrm>
          <a:prstGeom prst="leftBrace">
            <a:avLst/>
          </a:prstGeom>
          <a:ln>
            <a:solidFill>
              <a:srgbClr val="99CC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79512" y="3140968"/>
            <a:ext cx="1152128" cy="1728192"/>
          </a:xfrm>
          <a:prstGeom prst="rect">
            <a:avLst/>
          </a:prstGeom>
          <a:ln>
            <a:solidFill>
              <a:srgbClr val="000099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rgbClr val="002060"/>
                </a:solidFill>
              </a:rPr>
              <a:t>Accès direct aux volumes de la revue</a:t>
            </a:r>
          </a:p>
        </p:txBody>
      </p:sp>
      <p:sp>
        <p:nvSpPr>
          <p:cNvPr id="17" name="Accolade fermante 16"/>
          <p:cNvSpPr/>
          <p:nvPr/>
        </p:nvSpPr>
        <p:spPr>
          <a:xfrm>
            <a:off x="7740352" y="908720"/>
            <a:ext cx="288032" cy="792088"/>
          </a:xfrm>
          <a:prstGeom prst="rightBrace">
            <a:avLst/>
          </a:prstGeom>
          <a:ln>
            <a:solidFill>
              <a:srgbClr val="99CC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9" name="Connecteur droit avec flèche 18"/>
          <p:cNvCxnSpPr/>
          <p:nvPr/>
        </p:nvCxnSpPr>
        <p:spPr>
          <a:xfrm flipV="1">
            <a:off x="2483768" y="4653136"/>
            <a:ext cx="936104" cy="720080"/>
          </a:xfrm>
          <a:prstGeom prst="straightConnector1">
            <a:avLst/>
          </a:prstGeom>
          <a:ln>
            <a:solidFill>
              <a:srgbClr val="99CC0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" name="Connecteur droit avec flèche 19"/>
          <p:cNvCxnSpPr/>
          <p:nvPr/>
        </p:nvCxnSpPr>
        <p:spPr>
          <a:xfrm flipH="1" flipV="1">
            <a:off x="7380312" y="5085184"/>
            <a:ext cx="864096" cy="432048"/>
          </a:xfrm>
          <a:prstGeom prst="straightConnector1">
            <a:avLst/>
          </a:prstGeom>
          <a:ln>
            <a:solidFill>
              <a:srgbClr val="99CC0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6" name="Ellipse 25"/>
          <p:cNvSpPr/>
          <p:nvPr/>
        </p:nvSpPr>
        <p:spPr>
          <a:xfrm>
            <a:off x="0" y="0"/>
            <a:ext cx="539552" cy="54868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/>
              <a:t>4</a:t>
            </a:r>
            <a:endParaRPr lang="fr-FR" sz="2400" b="1" dirty="0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Département IST 2015</a:t>
            </a: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066800"/>
          </a:xfrm>
        </p:spPr>
        <p:txBody>
          <a:bodyPr>
            <a:noAutofit/>
          </a:bodyPr>
          <a:lstStyle/>
          <a:p>
            <a:r>
              <a:rPr lang="fr-FR" sz="6000" dirty="0" smtClean="0"/>
              <a:t>MERCI</a:t>
            </a:r>
            <a:endParaRPr lang="fr-FR" sz="6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txBody>
          <a:bodyPr/>
          <a:lstStyle/>
          <a:p>
            <a:pPr algn="ctr">
              <a:buNone/>
            </a:pPr>
            <a:endParaRPr lang="fr-FR" b="1" i="1" dirty="0" smtClean="0">
              <a:solidFill>
                <a:srgbClr val="99CC00"/>
              </a:solidFill>
            </a:endParaRPr>
          </a:p>
          <a:p>
            <a:pPr algn="ctr">
              <a:buNone/>
            </a:pPr>
            <a:endParaRPr lang="fr-FR" b="1" i="1" dirty="0">
              <a:solidFill>
                <a:srgbClr val="99CC00"/>
              </a:solidFill>
            </a:endParaRPr>
          </a:p>
          <a:p>
            <a:pPr>
              <a:buNone/>
            </a:pPr>
            <a:endParaRPr lang="fr-FR" sz="2000" b="1" dirty="0" smtClean="0">
              <a:solidFill>
                <a:srgbClr val="99CC00"/>
              </a:solidFill>
              <a:hlinkClick r:id="rId3"/>
            </a:endParaRPr>
          </a:p>
          <a:p>
            <a:pPr>
              <a:buNone/>
            </a:pPr>
            <a:endParaRPr lang="fr-FR" sz="2000" b="1" dirty="0" smtClean="0">
              <a:solidFill>
                <a:srgbClr val="99CC00"/>
              </a:solidFill>
              <a:hlinkClick r:id="rId3"/>
            </a:endParaRPr>
          </a:p>
          <a:p>
            <a:pPr>
              <a:buNone/>
            </a:pPr>
            <a:endParaRPr lang="fr-FR" sz="2000" b="1" dirty="0" smtClean="0">
              <a:solidFill>
                <a:srgbClr val="99CC00"/>
              </a:solidFill>
              <a:hlinkClick r:id="rId3"/>
            </a:endParaRPr>
          </a:p>
          <a:p>
            <a:pPr>
              <a:buNone/>
            </a:pPr>
            <a:endParaRPr lang="fr-FR" sz="2000" b="1" dirty="0" smtClean="0">
              <a:solidFill>
                <a:srgbClr val="99CC00"/>
              </a:solidFill>
              <a:hlinkClick r:id="rId3"/>
            </a:endParaRPr>
          </a:p>
          <a:p>
            <a:pPr>
              <a:buNone/>
            </a:pPr>
            <a:endParaRPr lang="fr-FR" sz="2000" b="1" dirty="0" smtClean="0">
              <a:solidFill>
                <a:srgbClr val="99CC00"/>
              </a:solidFill>
              <a:hlinkClick r:id="rId3"/>
            </a:endParaRPr>
          </a:p>
          <a:p>
            <a:pPr>
              <a:buNone/>
            </a:pPr>
            <a:r>
              <a:rPr lang="fr-FR" sz="2000" b="1" dirty="0" smtClean="0">
                <a:solidFill>
                  <a:srgbClr val="99CC00"/>
                </a:solidFill>
                <a:sym typeface="Wingdings" pitchFamily="2" charset="2"/>
                <a:hlinkClick r:id="rId3"/>
              </a:rPr>
              <a:t>csndl@mail.cerist.dz</a:t>
            </a:r>
            <a:endParaRPr lang="fr-FR" sz="2000" b="1" dirty="0" smtClean="0">
              <a:solidFill>
                <a:srgbClr val="99CC00"/>
              </a:solidFill>
              <a:sym typeface="Wingdings" pitchFamily="2" charset="2"/>
            </a:endParaRPr>
          </a:p>
          <a:p>
            <a:pPr>
              <a:buNone/>
            </a:pPr>
            <a:r>
              <a:rPr lang="fr-FR" sz="2000" b="1" dirty="0" smtClean="0">
                <a:solidFill>
                  <a:srgbClr val="99CC00"/>
                </a:solidFill>
                <a:hlinkClick r:id="rId4"/>
              </a:rPr>
              <a:t>sndl@mail.cerist.dz</a:t>
            </a:r>
            <a:endParaRPr lang="fr-FR" sz="2000" b="1" dirty="0" smtClean="0">
              <a:solidFill>
                <a:srgbClr val="99CC00"/>
              </a:solidFill>
            </a:endParaRPr>
          </a:p>
          <a:p>
            <a:pPr>
              <a:buNone/>
            </a:pPr>
            <a:r>
              <a:rPr lang="fr-FR" sz="2000" b="1" dirty="0" smtClean="0">
                <a:solidFill>
                  <a:srgbClr val="99CC00"/>
                </a:solidFill>
              </a:rPr>
              <a:t>Tél</a:t>
            </a:r>
            <a:r>
              <a:rPr lang="fr-FR" sz="2000" b="1" dirty="0" smtClean="0">
                <a:solidFill>
                  <a:srgbClr val="99CC00"/>
                </a:solidFill>
                <a:sym typeface="Wingdings" pitchFamily="2" charset="2"/>
              </a:rPr>
              <a:t>:  (+213) 21 91 87 Postes  173/176</a:t>
            </a:r>
            <a:endParaRPr lang="fr-FR" sz="2000" b="1" dirty="0" smtClean="0">
              <a:solidFill>
                <a:srgbClr val="99CC00"/>
              </a:solidFill>
            </a:endParaRPr>
          </a:p>
          <a:p>
            <a:pPr>
              <a:buNone/>
            </a:pPr>
            <a:r>
              <a:rPr lang="fr-FR" sz="2000" b="1" dirty="0" smtClean="0">
                <a:solidFill>
                  <a:srgbClr val="99CC00"/>
                </a:solidFill>
              </a:rPr>
              <a:t>Fax:</a:t>
            </a:r>
            <a:r>
              <a:rPr lang="fr-FR" sz="2000" b="1" dirty="0" smtClean="0">
                <a:solidFill>
                  <a:srgbClr val="99CC00"/>
                </a:solidFill>
                <a:sym typeface="Wingdings" pitchFamily="2" charset="2"/>
              </a:rPr>
              <a:t> (+213) 21 91 87 </a:t>
            </a:r>
            <a:endParaRPr lang="fr-FR" sz="2000" b="1" dirty="0" smtClean="0">
              <a:solidFill>
                <a:srgbClr val="99CC00"/>
              </a:solidFill>
            </a:endParaRPr>
          </a:p>
          <a:p>
            <a:pPr algn="ctr">
              <a:buNone/>
            </a:pPr>
            <a:endParaRPr lang="fr-FR" sz="2000" b="1" dirty="0" smtClean="0">
              <a:solidFill>
                <a:srgbClr val="99CC00"/>
              </a:solidFill>
            </a:endParaRPr>
          </a:p>
          <a:p>
            <a:pPr>
              <a:buNone/>
            </a:pPr>
            <a:endParaRPr lang="fr-FR" sz="2000" dirty="0">
              <a:solidFill>
                <a:srgbClr val="99CC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 smtClean="0"/>
              <a:t>Département IST 2015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in">
  <a:themeElements>
    <a:clrScheme name="Personnalisé 1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D1FF47"/>
      </a:accent1>
      <a:accent2>
        <a:srgbClr val="99CC0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99CC00"/>
      </a:hlink>
      <a:folHlink>
        <a:srgbClr val="7F7F7F"/>
      </a:folHlink>
    </a:clrScheme>
    <a:fontScheme name="Urbai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i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186</TotalTime>
  <Words>159</Words>
  <Application>Microsoft Office PowerPoint</Application>
  <PresentationFormat>Affichage à l'écran (4:3)</PresentationFormat>
  <Paragraphs>53</Paragraphs>
  <Slides>8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Urbain</vt:lpstr>
      <vt:lpstr>       Guide Simplifié de la Base De Données</vt:lpstr>
      <vt:lpstr>Accès aux ebook</vt:lpstr>
      <vt:lpstr>Diapositive 3</vt:lpstr>
      <vt:lpstr>Diapositive 4</vt:lpstr>
      <vt:lpstr>Accès aux Revues</vt:lpstr>
      <vt:lpstr>Diapositive 6</vt:lpstr>
      <vt:lpstr>Diapositive 7</vt:lpstr>
      <vt:lpstr>MERCI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amel elaihar</dc:creator>
  <cp:lastModifiedBy>amel elaihar</cp:lastModifiedBy>
  <cp:revision>20</cp:revision>
  <dcterms:created xsi:type="dcterms:W3CDTF">2015-01-22T08:45:49Z</dcterms:created>
  <dcterms:modified xsi:type="dcterms:W3CDTF">2015-01-22T12:51:11Z</dcterms:modified>
</cp:coreProperties>
</file>